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</p:sldIdLst>
  <p:sldSz cx="16256000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65" autoAdjust="0"/>
  </p:normalViewPr>
  <p:slideViewPr>
    <p:cSldViewPr>
      <p:cViewPr>
        <p:scale>
          <a:sx n="25" d="100"/>
          <a:sy n="25" d="100"/>
        </p:scale>
        <p:origin x="-1896" y="-786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5CC69A7-063C-4542-A908-3CA69DEDA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59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61364-94B9-41B2-B178-9AF657105E8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61364-94B9-41B2-B178-9AF657105E8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61364-94B9-41B2-B178-9AF657105E8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61364-94B9-41B2-B178-9AF657105E85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61364-94B9-41B2-B178-9AF657105E8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61364-94B9-41B2-B178-9AF657105E8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0648-EEA9-4C96-9B38-C2CCC374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BB18-A881-4DBA-9EF3-263F8C28E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7188" y="0"/>
            <a:ext cx="3657600" cy="914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0"/>
            <a:ext cx="10825163" cy="914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0069-93B6-4972-82B4-76B520EF2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0"/>
            <a:ext cx="14635163" cy="225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132013"/>
            <a:ext cx="7240588" cy="7011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8202613" y="2132013"/>
            <a:ext cx="7242175" cy="7011987"/>
          </a:xfrm>
        </p:spPr>
        <p:txBody>
          <a:bodyPr/>
          <a:lstStyle/>
          <a:p>
            <a:pPr lvl="0"/>
            <a:endParaRPr lang="ru-RU" noProof="0" smtClean="0">
              <a:sym typeface="Arial" charset="0"/>
            </a:endParaRP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5930-0F3B-47BB-995F-0EF11B718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8887-CC18-41A8-B066-E269A94E0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5AF9-832B-4C62-BD04-AD8A2B802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132013"/>
            <a:ext cx="7240588" cy="701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2613" y="2132013"/>
            <a:ext cx="7242175" cy="701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AE278-0E7E-48BA-B0FC-E1E6F4A96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12FC-1D20-4B41-B307-08C22BA02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D2891-1FE0-4970-9DFA-97C4F5AF7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34AC-760C-4EA5-87F6-01156B85A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FF3D-700B-40FE-95C2-2450ED0B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0F53-11C9-4F4D-9672-29CCD249A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0"/>
            <a:ext cx="14635163" cy="225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98874" bIns="2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132013"/>
            <a:ext cx="14635163" cy="701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98874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335000" y="8328025"/>
            <a:ext cx="423863" cy="419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17E3EB6-FB17-4908-B66A-4722AC81D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2pPr>
      <a:lvl3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3pPr>
      <a:lvl4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4pPr>
      <a:lvl5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5pPr>
      <a:lvl6pPr marL="4794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6pPr>
      <a:lvl7pPr marL="9366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7pPr>
      <a:lvl8pPr marL="13938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8pPr>
      <a:lvl9pPr marL="18510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193675" indent="-193675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392113" indent="-160338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4400">
          <a:solidFill>
            <a:schemeClr val="tx1"/>
          </a:solidFill>
          <a:latin typeface="+mn-lt"/>
          <a:sym typeface="Arial" charset="0"/>
        </a:defRPr>
      </a:lvl2pPr>
      <a:lvl3pPr marL="617538" indent="-128588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800">
          <a:solidFill>
            <a:schemeClr val="tx1"/>
          </a:solidFill>
          <a:latin typeface="+mn-lt"/>
          <a:sym typeface="Arial" charset="0"/>
        </a:defRPr>
      </a:lvl3pPr>
      <a:lvl4pPr marL="874713" indent="-128588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000">
          <a:solidFill>
            <a:schemeClr val="tx1"/>
          </a:solidFill>
          <a:latin typeface="+mn-lt"/>
          <a:sym typeface="Arial" charset="0"/>
        </a:defRPr>
      </a:lvl4pPr>
      <a:lvl5pPr marL="1131888" indent="-128588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5pPr>
      <a:lvl6pPr marL="15890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6pPr>
      <a:lvl7pPr marL="20462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7pPr>
      <a:lvl8pPr marL="25034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8pPr>
      <a:lvl9pPr marL="29606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5930-0F3B-47BB-995F-0EF11B7183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136" y="2500600"/>
            <a:ext cx="150496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/>
              <a:t>Рабочая группа 3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«Вопросы законодательства и </a:t>
            </a:r>
            <a:r>
              <a:rPr lang="ru-RU" sz="4000" b="1" dirty="0" err="1" smtClean="0"/>
              <a:t>правоприменения</a:t>
            </a:r>
            <a:r>
              <a:rPr lang="ru-RU" sz="4000" b="1" dirty="0" smtClean="0"/>
              <a:t> в проекте создания МФЦ в Москве»</a:t>
            </a:r>
          </a:p>
          <a:p>
            <a:pPr>
              <a:lnSpc>
                <a:spcPct val="150000"/>
              </a:lnSpc>
            </a:pPr>
            <a:endParaRPr lang="ru-RU" sz="4000" b="1" dirty="0"/>
          </a:p>
          <a:p>
            <a:pPr>
              <a:lnSpc>
                <a:spcPct val="150000"/>
              </a:lnSpc>
            </a:pPr>
            <a:endParaRPr lang="ru-RU" sz="4000" b="1" dirty="0"/>
          </a:p>
          <a:p>
            <a:pPr>
              <a:lnSpc>
                <a:spcPct val="150000"/>
              </a:lnSpc>
            </a:pPr>
            <a:r>
              <a:rPr lang="ru-RU" sz="4000" b="1" dirty="0" smtClean="0"/>
              <a:t>Модератор:</a:t>
            </a:r>
          </a:p>
          <a:p>
            <a:r>
              <a:rPr lang="ru-RU" sz="4000" b="1" dirty="0" smtClean="0"/>
              <a:t>Альберт </a:t>
            </a:r>
            <a:r>
              <a:rPr lang="ru-RU" sz="4000" b="1" dirty="0" err="1" smtClean="0"/>
              <a:t>Еганян</a:t>
            </a:r>
            <a:r>
              <a:rPr lang="ru-RU" sz="4000" b="1" dirty="0" smtClean="0"/>
              <a:t>, управляющий партнер, </a:t>
            </a:r>
            <a:r>
              <a:rPr lang="en-US" sz="4000" b="1" dirty="0" smtClean="0"/>
              <a:t>Vegas </a:t>
            </a:r>
            <a:r>
              <a:rPr lang="en-US" sz="4000" b="1" dirty="0" err="1" smtClean="0"/>
              <a:t>Lex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23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7544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7161" y="1835696"/>
            <a:ext cx="15688840" cy="1008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dirty="0" smtClean="0"/>
              <a:t> Международный коммерческий (третейский) суд МФЦ</a:t>
            </a:r>
          </a:p>
        </p:txBody>
      </p:sp>
      <p:sp>
        <p:nvSpPr>
          <p:cNvPr id="3076" name="Rectangle 5"/>
          <p:cNvSpPr>
            <a:spLocks/>
          </p:cNvSpPr>
          <p:nvPr/>
        </p:nvSpPr>
        <p:spPr bwMode="auto">
          <a:xfrm>
            <a:off x="936104" y="3988380"/>
            <a:ext cx="156168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Свобода применимого права в рамках действующих российских норм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В составы – в том числе бывшие судьи арбитражных судов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Выборы арбитров – за сторонами, приглашение ключевых иностранцев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Исполнимость третейских решений национальной системой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Увеличение жесткости  отношения к третейской оговорке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Расширение количества подведомственных/подсудных споров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PR </a:t>
            </a:r>
            <a:r>
              <a:rPr lang="ru-RU" sz="3200" dirty="0" smtClean="0"/>
              <a:t>системы</a:t>
            </a:r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96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7161" y="1403648"/>
            <a:ext cx="15688840" cy="1008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dirty="0" smtClean="0"/>
              <a:t>Национальное судопроизводство</a:t>
            </a:r>
          </a:p>
        </p:txBody>
      </p:sp>
      <p:sp>
        <p:nvSpPr>
          <p:cNvPr id="3076" name="Rectangle 5"/>
          <p:cNvSpPr>
            <a:spLocks/>
          </p:cNvSpPr>
          <p:nvPr/>
        </p:nvSpPr>
        <p:spPr bwMode="auto">
          <a:xfrm>
            <a:off x="1143224" y="2483768"/>
            <a:ext cx="1511277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/>
            <a:r>
              <a:rPr lang="ru-RU" sz="3200" u="sng" dirty="0" smtClean="0"/>
              <a:t>Отвергнутые идеи: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Специализированный состав (эксклюзивный состав) в Москве/Санкт-Петербурге/Екатеринбурге/Владивостоке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Изменение подсудности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Объединение Верховного и Высшего Арбитражного судов РФ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Введение специализированных финансовых составов во всех арбитражных судах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Переименование Арбитражного суда в соответствии с мировой практикой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err="1" smtClean="0"/>
              <a:t>Бенчмарк</a:t>
            </a:r>
            <a:endParaRPr lang="ru-RU" sz="32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12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2088" y="1835696"/>
            <a:ext cx="15688840" cy="1008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dirty="0" smtClean="0"/>
              <a:t>Внесудебные и административные процедуры</a:t>
            </a:r>
          </a:p>
        </p:txBody>
      </p:sp>
      <p:sp>
        <p:nvSpPr>
          <p:cNvPr id="3076" name="Rectangle 5"/>
          <p:cNvSpPr>
            <a:spLocks/>
          </p:cNvSpPr>
          <p:nvPr/>
        </p:nvSpPr>
        <p:spPr bwMode="auto">
          <a:xfrm>
            <a:off x="639168" y="3803432"/>
            <a:ext cx="1454561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Стимулирование применения медиации. Возможность применения медиации с участием госорганов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Заключение мировых соглашений с госорганами (до и во время судебного процесса)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Административные споры с регуляторами. Модификация регламентов внутри регуляторов / контролеров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indent="450850"/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96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0080" y="1475656"/>
            <a:ext cx="15688840" cy="1008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dirty="0" smtClean="0"/>
              <a:t>Изменение российского законодательства</a:t>
            </a:r>
          </a:p>
          <a:p>
            <a:pPr>
              <a:buNone/>
            </a:pPr>
            <a:r>
              <a:rPr lang="ru-RU" sz="2600" dirty="0" smtClean="0"/>
              <a:t>Конкурентоспособность российского права. Избавление от заведомо проигрышного положения по сравнению с западными юрисдикциями, базирующимися на принципе «соблюдай или объясняй» (</a:t>
            </a:r>
            <a:r>
              <a:rPr lang="ru-RU" sz="2600" dirty="0" err="1" smtClean="0"/>
              <a:t>principles‐based</a:t>
            </a:r>
            <a:r>
              <a:rPr lang="ru-RU" sz="2600" dirty="0" smtClean="0"/>
              <a:t> </a:t>
            </a:r>
            <a:r>
              <a:rPr lang="ru-RU" sz="2600" dirty="0" err="1" smtClean="0"/>
              <a:t>regulation</a:t>
            </a:r>
            <a:r>
              <a:rPr lang="ru-RU" sz="2600" dirty="0" smtClean="0"/>
              <a:t>) путем изменения нормативной базы всех ключевых регуляторов.</a:t>
            </a:r>
          </a:p>
          <a:p>
            <a:pPr eaLnBrk="1" hangingPunct="1">
              <a:buFont typeface="Arial" charset="0"/>
              <a:buNone/>
            </a:pPr>
            <a:endParaRPr lang="ru-RU" sz="4400" dirty="0" smtClean="0"/>
          </a:p>
        </p:txBody>
      </p:sp>
      <p:sp>
        <p:nvSpPr>
          <p:cNvPr id="3076" name="Rectangle 5"/>
          <p:cNvSpPr>
            <a:spLocks/>
          </p:cNvSpPr>
          <p:nvPr/>
        </p:nvSpPr>
        <p:spPr bwMode="auto">
          <a:xfrm>
            <a:off x="639168" y="4684072"/>
            <a:ext cx="15616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Свобода договора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Отраслевые и профессиональные стандарты (как определенные в законах, так и нет) и их судебная защита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Мотивированное суждение (с четким регламентом действий сторон)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indent="450850"/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96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0080" y="1835696"/>
            <a:ext cx="15688840" cy="1008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dirty="0" smtClean="0"/>
              <a:t>Правоохранительная система</a:t>
            </a:r>
          </a:p>
          <a:p>
            <a:pPr eaLnBrk="1" hangingPunct="1">
              <a:buNone/>
            </a:pPr>
            <a:r>
              <a:rPr lang="ru-RU" sz="2800" dirty="0" smtClean="0"/>
              <a:t>Доведение публично-правового регулирования до уровня Гражданского законодательства</a:t>
            </a:r>
          </a:p>
          <a:p>
            <a:pPr eaLnBrk="1" hangingPunct="1">
              <a:buFont typeface="Arial" charset="0"/>
              <a:buNone/>
            </a:pPr>
            <a:endParaRPr lang="ru-RU" sz="4400" dirty="0" smtClean="0"/>
          </a:p>
        </p:txBody>
      </p:sp>
      <p:sp>
        <p:nvSpPr>
          <p:cNvPr id="3076" name="Rectangle 5"/>
          <p:cNvSpPr>
            <a:spLocks/>
          </p:cNvSpPr>
          <p:nvPr/>
        </p:nvSpPr>
        <p:spPr bwMode="auto">
          <a:xfrm>
            <a:off x="936104" y="3731706"/>
            <a:ext cx="156168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ПОР – отраслевые ассоциации (отраслевые стандарты и экспертиза)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Локализация специальных групп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«Гражданский» заместитель в СК РФ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УПК: единая </a:t>
            </a:r>
            <a:r>
              <a:rPr lang="ru-RU" sz="3200" dirty="0" err="1" smtClean="0"/>
              <a:t>подследственность</a:t>
            </a:r>
            <a:r>
              <a:rPr lang="ru-RU" sz="3200" dirty="0" smtClean="0"/>
              <a:t> СКР (или ГПР</a:t>
            </a:r>
            <a:r>
              <a:rPr lang="en-US" sz="3200" dirty="0" smtClean="0"/>
              <a:t>)</a:t>
            </a:r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«Поднятие» уровня расследований</a:t>
            </a:r>
            <a:endParaRPr lang="ru-RU" sz="1400" dirty="0" smtClean="0"/>
          </a:p>
          <a:p>
            <a:pPr indent="450850"/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96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2088" y="1835696"/>
            <a:ext cx="15688840" cy="1008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dirty="0" smtClean="0"/>
              <a:t>Регулирование 2.0</a:t>
            </a:r>
          </a:p>
        </p:txBody>
      </p:sp>
      <p:sp>
        <p:nvSpPr>
          <p:cNvPr id="3076" name="Rectangle 5"/>
          <p:cNvSpPr>
            <a:spLocks/>
          </p:cNvSpPr>
          <p:nvPr/>
        </p:nvSpPr>
        <p:spPr bwMode="auto">
          <a:xfrm>
            <a:off x="927200" y="3203267"/>
            <a:ext cx="1468963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Единый мега-регулятор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FontTx/>
              <a:buAutoNum type="arabicPeriod"/>
            </a:pPr>
            <a:r>
              <a:rPr lang="ru-RU" sz="3200" dirty="0" smtClean="0"/>
              <a:t>Внедрение мотивированных суждений и «Консалтинга» от  госорганов</a:t>
            </a:r>
          </a:p>
          <a:p>
            <a:pPr marL="514350" indent="-514350">
              <a:buFontTx/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err="1" smtClean="0"/>
              <a:t>Транспарентный</a:t>
            </a:r>
            <a:r>
              <a:rPr lang="ru-RU" sz="3200" dirty="0" smtClean="0"/>
              <a:t> и </a:t>
            </a:r>
            <a:r>
              <a:rPr lang="ru-RU" sz="3200" dirty="0" err="1" smtClean="0"/>
              <a:t>харизматичный</a:t>
            </a:r>
            <a:r>
              <a:rPr lang="ru-RU" sz="3200" dirty="0" smtClean="0"/>
              <a:t> регулятор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Изменение идеологии регулирования: функция регулятора – снижение транзакционных издержек участников на регулируемом рынке, Защита   инвесторов - производная функция.</a:t>
            </a:r>
          </a:p>
          <a:p>
            <a:pPr marL="514350" indent="-514350">
              <a:buAutoNum type="arabicPeriod"/>
            </a:pPr>
            <a:endParaRPr lang="ru-RU" sz="14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Стимулирование «</a:t>
            </a:r>
            <a:r>
              <a:rPr lang="en-US" sz="3200" dirty="0" smtClean="0"/>
              <a:t>revolving doors</a:t>
            </a:r>
            <a:r>
              <a:rPr lang="ru-RU" sz="3200" dirty="0" smtClean="0"/>
              <a:t>»: успешный регулятор – успешен в практике</a:t>
            </a:r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Pages>0</Pages>
  <Words>320</Words>
  <Characters>0</Characters>
  <Application>Microsoft Office PowerPoint</Application>
  <PresentationFormat>Custom</PresentationFormat>
  <Lines>0</Lines>
  <Paragraphs>77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modified xsi:type="dcterms:W3CDTF">2012-03-17T09:28:14Z</dcterms:modified>
</cp:coreProperties>
</file>