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1.xml" ContentType="application/vnd.openxmlformats-officedocument.presentationml.notesSl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9" r:id="rId2"/>
    <p:sldId id="261" r:id="rId3"/>
  </p:sldIdLst>
  <p:sldSz cx="9144000" cy="6858000" type="screen4x3"/>
  <p:notesSz cx="6858000" cy="9144000"/>
  <p:custDataLst>
    <p:tags r:id="rId6"/>
  </p:custDataLst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516" y="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78" d="100"/>
          <a:sy n="78" d="100"/>
        </p:scale>
        <p:origin x="-202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98EF85-2547-47B6-B1AB-AD027D1DEDD8}" type="datetimeFigureOut">
              <a:rPr lang="ru-RU" smtClean="0"/>
              <a:t>11.07.2014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129687-7A99-4B34-AC22-6BAFB8EB01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52773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FBFE84-67D2-8C49-9D3A-AAE5ADB306D2}" type="datetimeFigureOut">
              <a:rPr lang="ru-RU" smtClean="0"/>
              <a:t>11.07.2014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7197B7-AA83-664C-8775-03DD9498EE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6841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7197B7-AA83-664C-8775-03DD9498EEC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9167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7197B7-AA83-664C-8775-03DD9498EEC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916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ags" Target="../tags/tag3.xml"/><Relationship Id="rId7" Type="http://schemas.openxmlformats.org/officeDocument/2006/relationships/oleObject" Target="../embeddings/oleObject1.bin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9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D96CB-81F8-E047-BBB7-709F213A9513}" type="datetimeFigureOut">
              <a:rPr lang="ru-RU" smtClean="0"/>
              <a:t>11.07.2014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53A0D-F2A8-7A40-834E-126FA4094E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1746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D96CB-81F8-E047-BBB7-709F213A9513}" type="datetimeFigureOut">
              <a:rPr lang="ru-RU" smtClean="0"/>
              <a:t>11.07.2014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53A0D-F2A8-7A40-834E-126FA4094E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861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or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 hidden="1"/>
          <p:cNvGraphicFramePr>
            <a:graphicFrameLocks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891804436"/>
              </p:ext>
            </p:extLst>
          </p:nvPr>
        </p:nvGraphicFramePr>
        <p:xfrm>
          <a:off x="1" y="1"/>
          <a:ext cx="158751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think-cell Slide" r:id="rId7" imgW="270" imgH="270" progId="TCLayout.ActiveDocument.1">
                  <p:embed/>
                </p:oleObj>
              </mc:Choice>
              <mc:Fallback>
                <p:oleObj name="think-cell Slide" r:id="rId7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" y="1"/>
                        <a:ext cx="158751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 bwMode="gray">
          <a:xfrm>
            <a:off x="323851" y="227300"/>
            <a:ext cx="8497092" cy="616455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pic>
        <p:nvPicPr>
          <p:cNvPr id="6" name="Picture 22" descr="http://2ndwatch.com/wp-content/uploads/2013/10/background.jpg"/>
          <p:cNvPicPr>
            <a:picLocks noChangeAspect="1" noChangeArrowheads="1"/>
          </p:cNvPicPr>
          <p:nvPr userDrawn="1">
            <p:custDataLst>
              <p:tags r:id="rId4"/>
            </p:custDataLst>
          </p:nvPr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62" b="51084"/>
          <a:stretch/>
        </p:blipFill>
        <p:spPr bwMode="auto">
          <a:xfrm>
            <a:off x="704089" y="911135"/>
            <a:ext cx="7903984" cy="581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 userDrawn="1">
            <p:custDataLst>
              <p:tags r:id="rId5"/>
            </p:custDataLst>
          </p:nvPr>
        </p:nvSpPr>
        <p:spPr>
          <a:xfrm>
            <a:off x="162950" y="139469"/>
            <a:ext cx="8818100" cy="6579064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5788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D96CB-81F8-E047-BBB7-709F213A9513}" type="datetimeFigureOut">
              <a:rPr lang="ru-RU" smtClean="0"/>
              <a:t>11.07.2014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53A0D-F2A8-7A40-834E-126FA4094E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8490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D96CB-81F8-E047-BBB7-709F213A9513}" type="datetimeFigureOut">
              <a:rPr lang="ru-RU" smtClean="0"/>
              <a:t>11.07.2014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53A0D-F2A8-7A40-834E-126FA4094E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6273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D96CB-81F8-E047-BBB7-709F213A9513}" type="datetimeFigureOut">
              <a:rPr lang="ru-RU" smtClean="0"/>
              <a:t>11.07.2014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53A0D-F2A8-7A40-834E-126FA4094E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3907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D96CB-81F8-E047-BBB7-709F213A9513}" type="datetimeFigureOut">
              <a:rPr lang="ru-RU" smtClean="0"/>
              <a:t>11.07.2014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53A0D-F2A8-7A40-834E-126FA4094E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7281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D96CB-81F8-E047-BBB7-709F213A9513}" type="datetimeFigureOut">
              <a:rPr lang="ru-RU" smtClean="0"/>
              <a:t>11.07.2014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53A0D-F2A8-7A40-834E-126FA4094E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3055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D96CB-81F8-E047-BBB7-709F213A9513}" type="datetimeFigureOut">
              <a:rPr lang="ru-RU" smtClean="0"/>
              <a:t>11.07.2014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53A0D-F2A8-7A40-834E-126FA4094E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4334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D96CB-81F8-E047-BBB7-709F213A9513}" type="datetimeFigureOut">
              <a:rPr lang="ru-RU" smtClean="0"/>
              <a:t>11.07.2014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53A0D-F2A8-7A40-834E-126FA4094E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7612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D96CB-81F8-E047-BBB7-709F213A9513}" type="datetimeFigureOut">
              <a:rPr lang="ru-RU" smtClean="0"/>
              <a:t>11.07.2014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53A0D-F2A8-7A40-834E-126FA4094E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6291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D96CB-81F8-E047-BBB7-709F213A9513}" type="datetimeFigureOut">
              <a:rPr lang="ru-RU" smtClean="0"/>
              <a:t>11.07.2014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53A0D-F2A8-7A40-834E-126FA4094E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8038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60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12.xml"/><Relationship Id="rId13" Type="http://schemas.openxmlformats.org/officeDocument/2006/relationships/tags" Target="../tags/tag17.xml"/><Relationship Id="rId18" Type="http://schemas.openxmlformats.org/officeDocument/2006/relationships/notesSlide" Target="../notesSlides/notesSlide1.xml"/><Relationship Id="rId3" Type="http://schemas.openxmlformats.org/officeDocument/2006/relationships/tags" Target="../tags/tag7.xml"/><Relationship Id="rId7" Type="http://schemas.openxmlformats.org/officeDocument/2006/relationships/tags" Target="../tags/tag11.xml"/><Relationship Id="rId12" Type="http://schemas.openxmlformats.org/officeDocument/2006/relationships/tags" Target="../tags/tag16.xml"/><Relationship Id="rId17" Type="http://schemas.openxmlformats.org/officeDocument/2006/relationships/slideLayout" Target="../slideLayouts/slideLayout11.xml"/><Relationship Id="rId2" Type="http://schemas.openxmlformats.org/officeDocument/2006/relationships/tags" Target="../tags/tag6.xml"/><Relationship Id="rId16" Type="http://schemas.openxmlformats.org/officeDocument/2006/relationships/tags" Target="../tags/tag20.xml"/><Relationship Id="rId20" Type="http://schemas.openxmlformats.org/officeDocument/2006/relationships/image" Target="../media/image3.emf"/><Relationship Id="rId1" Type="http://schemas.openxmlformats.org/officeDocument/2006/relationships/vmlDrawing" Target="../drawings/vmlDrawing2.vml"/><Relationship Id="rId6" Type="http://schemas.openxmlformats.org/officeDocument/2006/relationships/tags" Target="../tags/tag10.xml"/><Relationship Id="rId11" Type="http://schemas.openxmlformats.org/officeDocument/2006/relationships/tags" Target="../tags/tag15.xml"/><Relationship Id="rId5" Type="http://schemas.openxmlformats.org/officeDocument/2006/relationships/tags" Target="../tags/tag9.xml"/><Relationship Id="rId15" Type="http://schemas.openxmlformats.org/officeDocument/2006/relationships/tags" Target="../tags/tag19.xml"/><Relationship Id="rId10" Type="http://schemas.openxmlformats.org/officeDocument/2006/relationships/tags" Target="../tags/tag14.xml"/><Relationship Id="rId19" Type="http://schemas.openxmlformats.org/officeDocument/2006/relationships/oleObject" Target="../embeddings/oleObject2.bin"/><Relationship Id="rId4" Type="http://schemas.openxmlformats.org/officeDocument/2006/relationships/tags" Target="../tags/tag8.xml"/><Relationship Id="rId9" Type="http://schemas.openxmlformats.org/officeDocument/2006/relationships/tags" Target="../tags/tag13.xml"/><Relationship Id="rId14" Type="http://schemas.openxmlformats.org/officeDocument/2006/relationships/tags" Target="../tags/tag1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27.xml"/><Relationship Id="rId13" Type="http://schemas.openxmlformats.org/officeDocument/2006/relationships/oleObject" Target="../embeddings/oleObject3.bin"/><Relationship Id="rId3" Type="http://schemas.openxmlformats.org/officeDocument/2006/relationships/tags" Target="../tags/tag22.xml"/><Relationship Id="rId7" Type="http://schemas.openxmlformats.org/officeDocument/2006/relationships/tags" Target="../tags/tag26.xml"/><Relationship Id="rId12" Type="http://schemas.openxmlformats.org/officeDocument/2006/relationships/notesSlide" Target="../notesSlides/notesSlide2.xml"/><Relationship Id="rId2" Type="http://schemas.openxmlformats.org/officeDocument/2006/relationships/tags" Target="../tags/tag21.xml"/><Relationship Id="rId1" Type="http://schemas.openxmlformats.org/officeDocument/2006/relationships/vmlDrawing" Target="../drawings/vmlDrawing3.vml"/><Relationship Id="rId6" Type="http://schemas.openxmlformats.org/officeDocument/2006/relationships/tags" Target="../tags/tag25.xml"/><Relationship Id="rId11" Type="http://schemas.openxmlformats.org/officeDocument/2006/relationships/slideLayout" Target="../slideLayouts/slideLayout11.xml"/><Relationship Id="rId5" Type="http://schemas.openxmlformats.org/officeDocument/2006/relationships/tags" Target="../tags/tag24.xml"/><Relationship Id="rId10" Type="http://schemas.openxmlformats.org/officeDocument/2006/relationships/tags" Target="../tags/tag29.xml"/><Relationship Id="rId4" Type="http://schemas.openxmlformats.org/officeDocument/2006/relationships/tags" Target="../tags/tag23.xml"/><Relationship Id="rId9" Type="http://schemas.openxmlformats.org/officeDocument/2006/relationships/tags" Target="../tags/tag28.xml"/><Relationship Id="rId1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Объект 3" hidden="1"/>
          <p:cNvGraphicFramePr>
            <a:graphicFrameLocks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746244171"/>
              </p:ext>
            </p:extLst>
          </p:nvPr>
        </p:nvGraphicFramePr>
        <p:xfrm>
          <a:off x="1" y="1"/>
          <a:ext cx="158751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8" name="think-cell Slide" r:id="rId19" imgW="38100" imgH="38100" progId="TCLayout.ActiveDocument.1">
                  <p:embed/>
                </p:oleObj>
              </mc:Choice>
              <mc:Fallback>
                <p:oleObj name="think-cell Slide" r:id="rId19" imgW="38100" imgH="3810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1"/>
                        <a:ext cx="158751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Прямоугольник 31"/>
          <p:cNvSpPr/>
          <p:nvPr>
            <p:custDataLst>
              <p:tags r:id="rId3"/>
            </p:custDataLst>
          </p:nvPr>
        </p:nvSpPr>
        <p:spPr>
          <a:xfrm>
            <a:off x="703317" y="1553572"/>
            <a:ext cx="1286571" cy="342145"/>
          </a:xfrm>
          <a:prstGeom prst="rect">
            <a:avLst/>
          </a:prstGeom>
        </p:spPr>
        <p:txBody>
          <a:bodyPr wrap="none" lIns="0">
            <a:spAutoFit/>
          </a:bodyPr>
          <a:lstStyle/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en-US" altLang="ru-RU" sz="1600" b="1" dirty="0" smtClean="0"/>
              <a:t>Background</a:t>
            </a:r>
            <a:endParaRPr lang="ru-RU" altLang="ru-RU" sz="1600" b="1" dirty="0"/>
          </a:p>
        </p:txBody>
      </p:sp>
      <p:sp>
        <p:nvSpPr>
          <p:cNvPr id="21509" name="Прямоугольник 3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-27421" y="2046540"/>
            <a:ext cx="2005107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>
            <a:lvl1pPr marL="180975" eaLnBrk="0" hangingPunct="0">
              <a:spcBef>
                <a:spcPct val="2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Symbol" pitchFamily="18" charset="2"/>
              <a:buChar char="-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Symbol" pitchFamily="18" charset="2"/>
              <a:buChar char="-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ru-RU" altLang="ru-RU" sz="1200" b="1" dirty="0" smtClean="0"/>
              <a:t>2002-14</a:t>
            </a:r>
          </a:p>
        </p:txBody>
      </p:sp>
      <p:sp>
        <p:nvSpPr>
          <p:cNvPr id="13" name="Прямоугольник 3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040828" y="2046540"/>
            <a:ext cx="6608107" cy="566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>
            <a:noAutofit/>
          </a:bodyPr>
          <a:lstStyle>
            <a:lvl1pPr marL="180975" eaLnBrk="0" hangingPunct="0">
              <a:spcBef>
                <a:spcPct val="2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Symbol" pitchFamily="18" charset="2"/>
              <a:buChar char="-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Symbol" pitchFamily="18" charset="2"/>
              <a:buChar char="-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marL="0" eaLnBrk="1" hangingPunct="1">
              <a:lnSpc>
                <a:spcPct val="110000"/>
              </a:lnSpc>
              <a:spcBef>
                <a:spcPct val="0"/>
              </a:spcBef>
              <a:buNone/>
            </a:pPr>
            <a:r>
              <a:rPr lang="en-US" altLang="ru-RU" sz="1400" dirty="0" smtClean="0"/>
              <a:t>The original Corporate Conduct Code </a:t>
            </a:r>
            <a:r>
              <a:rPr lang="en-US" altLang="ru-RU" sz="1400" dirty="0"/>
              <a:t>passed by the Russian </a:t>
            </a:r>
            <a:r>
              <a:rPr lang="en-US" altLang="ru-RU" sz="1400" dirty="0" smtClean="0"/>
              <a:t>Government, </a:t>
            </a:r>
            <a:endParaRPr lang="ru-RU" altLang="ru-RU" sz="1400" dirty="0"/>
          </a:p>
          <a:p>
            <a:pPr marL="0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ru-RU" sz="1400" dirty="0" smtClean="0"/>
              <a:t>recommendations become adopted business practice and statutory norms</a:t>
            </a:r>
            <a:endParaRPr lang="ru-RU" altLang="ru-RU" sz="1400" dirty="0" smtClean="0"/>
          </a:p>
        </p:txBody>
      </p:sp>
      <p:sp>
        <p:nvSpPr>
          <p:cNvPr id="14" name="Прямоугольник 34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-27421" y="2543594"/>
            <a:ext cx="2005107" cy="279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>
            <a:lvl1pPr marL="180975" eaLnBrk="0" hangingPunct="0">
              <a:spcBef>
                <a:spcPct val="2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Symbol" pitchFamily="18" charset="2"/>
              <a:buChar char="-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Symbol" pitchFamily="18" charset="2"/>
              <a:buChar char="-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ru-RU" altLang="ru-RU" sz="1200" b="1" dirty="0" smtClean="0"/>
              <a:t>2009-14</a:t>
            </a:r>
          </a:p>
        </p:txBody>
      </p:sp>
      <p:sp>
        <p:nvSpPr>
          <p:cNvPr id="15" name="Прямоугольник 34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040828" y="2515019"/>
            <a:ext cx="6608137" cy="342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>
            <a:spAutoFit/>
          </a:bodyPr>
          <a:lstStyle>
            <a:lvl1pPr marL="180975" eaLnBrk="0" hangingPunct="0">
              <a:spcBef>
                <a:spcPct val="2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Symbol" pitchFamily="18" charset="2"/>
              <a:buChar char="-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Symbol" pitchFamily="18" charset="2"/>
              <a:buChar char="-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marL="0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ru-RU" sz="1400" dirty="0"/>
              <a:t>Corporate </a:t>
            </a:r>
            <a:r>
              <a:rPr lang="en-US" altLang="ru-RU" sz="1400" dirty="0" smtClean="0"/>
              <a:t>Governance </a:t>
            </a:r>
            <a:r>
              <a:rPr lang="en-US" altLang="ru-RU" sz="1600" dirty="0" smtClean="0"/>
              <a:t>Code</a:t>
            </a:r>
            <a:r>
              <a:rPr lang="en-US" altLang="ru-RU" sz="1400" dirty="0" smtClean="0"/>
              <a:t> is drafted</a:t>
            </a:r>
            <a:endParaRPr lang="ru-RU" altLang="ru-RU" sz="1400" dirty="0" smtClean="0"/>
          </a:p>
        </p:txBody>
      </p:sp>
      <p:sp>
        <p:nvSpPr>
          <p:cNvPr id="16" name="Прямоугольник 3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-27460" y="2851038"/>
            <a:ext cx="2005729" cy="279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80975" eaLnBrk="0" hangingPunct="0">
              <a:spcBef>
                <a:spcPct val="2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Symbol" pitchFamily="18" charset="2"/>
              <a:buChar char="-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Symbol" pitchFamily="18" charset="2"/>
              <a:buChar char="-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ru-RU" altLang="ru-RU" sz="1200" b="1" dirty="0" smtClean="0"/>
              <a:t>13.02.2014</a:t>
            </a:r>
          </a:p>
        </p:txBody>
      </p:sp>
      <p:sp>
        <p:nvSpPr>
          <p:cNvPr id="17" name="Прямоугольник 34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040828" y="2831988"/>
            <a:ext cx="6608137" cy="310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>
            <a:spAutoFit/>
          </a:bodyPr>
          <a:lstStyle>
            <a:lvl1pPr marL="180975" eaLnBrk="0" hangingPunct="0">
              <a:spcBef>
                <a:spcPct val="2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Symbol" pitchFamily="18" charset="2"/>
              <a:buChar char="-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Symbol" pitchFamily="18" charset="2"/>
              <a:buChar char="-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marL="0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ru-RU" sz="1400" dirty="0"/>
              <a:t>Draft </a:t>
            </a:r>
            <a:r>
              <a:rPr lang="en-US" altLang="ru-RU" sz="1400" dirty="0" smtClean="0"/>
              <a:t>Corporate Governance </a:t>
            </a:r>
            <a:r>
              <a:rPr lang="en-US" altLang="ru-RU" sz="1400" dirty="0"/>
              <a:t>Code </a:t>
            </a:r>
            <a:r>
              <a:rPr lang="en-US" altLang="ru-RU" sz="1400" dirty="0" smtClean="0"/>
              <a:t>passed by the Russian Government </a:t>
            </a:r>
            <a:endParaRPr lang="ru-RU" altLang="ru-RU" sz="1400" dirty="0" smtClean="0"/>
          </a:p>
        </p:txBody>
      </p:sp>
      <p:sp>
        <p:nvSpPr>
          <p:cNvPr id="22" name="Прямоугольник 34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-27460" y="3131715"/>
            <a:ext cx="2005729" cy="279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80975" eaLnBrk="0" hangingPunct="0">
              <a:spcBef>
                <a:spcPct val="2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Symbol" pitchFamily="18" charset="2"/>
              <a:buChar char="-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Symbol" pitchFamily="18" charset="2"/>
              <a:buChar char="-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ru-RU" altLang="ru-RU" sz="1200" b="1" dirty="0" smtClean="0"/>
              <a:t>21.03.2014</a:t>
            </a:r>
          </a:p>
        </p:txBody>
      </p:sp>
      <p:sp>
        <p:nvSpPr>
          <p:cNvPr id="23" name="Прямоугольник 3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040828" y="3131716"/>
            <a:ext cx="6608107" cy="803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>
            <a:noAutofit/>
          </a:bodyPr>
          <a:lstStyle>
            <a:lvl1pPr marL="180975" eaLnBrk="0" hangingPunct="0">
              <a:spcBef>
                <a:spcPct val="2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Symbol" pitchFamily="18" charset="2"/>
              <a:buChar char="-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Symbol" pitchFamily="18" charset="2"/>
              <a:buChar char="-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marL="0" eaLnBrk="1" hangingPunct="1">
              <a:lnSpc>
                <a:spcPct val="110000"/>
              </a:lnSpc>
              <a:spcBef>
                <a:spcPct val="0"/>
              </a:spcBef>
              <a:buNone/>
            </a:pPr>
            <a:r>
              <a:rPr lang="en-US" altLang="ru-RU" sz="1400" dirty="0" smtClean="0"/>
              <a:t>Draft Code passed by the Bank of Russia Board of Directors</a:t>
            </a:r>
            <a:r>
              <a:rPr lang="ru-RU" altLang="ru-RU" sz="1400" dirty="0" smtClean="0"/>
              <a:t>. </a:t>
            </a:r>
            <a:r>
              <a:rPr lang="en-US" altLang="ru-RU" sz="1400" dirty="0" smtClean="0"/>
              <a:t>CB recommends Code implementation to listed companies  </a:t>
            </a:r>
            <a:endParaRPr lang="ru-RU" altLang="ru-RU" sz="1400" dirty="0" smtClean="0"/>
          </a:p>
        </p:txBody>
      </p:sp>
      <p:sp>
        <p:nvSpPr>
          <p:cNvPr id="33" name="Прямоугольник 32"/>
          <p:cNvSpPr/>
          <p:nvPr>
            <p:custDataLst>
              <p:tags r:id="rId12"/>
            </p:custDataLst>
          </p:nvPr>
        </p:nvSpPr>
        <p:spPr>
          <a:xfrm>
            <a:off x="703317" y="3658103"/>
            <a:ext cx="719108" cy="342145"/>
          </a:xfrm>
          <a:prstGeom prst="rect">
            <a:avLst/>
          </a:prstGeom>
        </p:spPr>
        <p:txBody>
          <a:bodyPr wrap="none" lIns="0">
            <a:spAutoFit/>
          </a:bodyPr>
          <a:lstStyle/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en-US" altLang="ru-RU" sz="1600" b="1" dirty="0" smtClean="0"/>
              <a:t>Status</a:t>
            </a:r>
            <a:endParaRPr lang="ru-RU" altLang="ru-RU" sz="1600" b="1" dirty="0"/>
          </a:p>
        </p:txBody>
      </p:sp>
      <p:cxnSp>
        <p:nvCxnSpPr>
          <p:cNvPr id="26" name="Прямая соединительная линия 25"/>
          <p:cNvCxnSpPr/>
          <p:nvPr>
            <p:custDataLst>
              <p:tags r:id="rId13"/>
            </p:custDataLst>
          </p:nvPr>
        </p:nvCxnSpPr>
        <p:spPr>
          <a:xfrm>
            <a:off x="703317" y="1931730"/>
            <a:ext cx="7905456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>
            <p:custDataLst>
              <p:tags r:id="rId14"/>
            </p:custDataLst>
          </p:nvPr>
        </p:nvCxnSpPr>
        <p:spPr>
          <a:xfrm>
            <a:off x="703316" y="4021279"/>
            <a:ext cx="7905750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34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945636" y="4093457"/>
            <a:ext cx="7845812" cy="1902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>
            <a:spAutoFit/>
          </a:bodyPr>
          <a:lstStyle>
            <a:lvl1pPr marL="180975" eaLnBrk="0" hangingPunct="0">
              <a:spcBef>
                <a:spcPct val="2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Symbol" pitchFamily="18" charset="2"/>
              <a:buChar char="-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Symbol" pitchFamily="18" charset="2"/>
              <a:buChar char="-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marL="354013" indent="-354013">
              <a:buSzPct val="110000"/>
              <a:buFont typeface="Arial" pitchFamily="34" charset="0"/>
              <a:buChar char="›"/>
            </a:pPr>
            <a:r>
              <a:rPr lang="en-US" sz="1400" dirty="0" smtClean="0"/>
              <a:t>The Code has been drafted in accordance with current norms of the Russian law </a:t>
            </a:r>
            <a:endParaRPr lang="ru-RU" sz="1400" dirty="0"/>
          </a:p>
          <a:p>
            <a:pPr marL="354013" indent="-354013">
              <a:buSzPct val="110000"/>
              <a:buFont typeface="Arial" pitchFamily="34" charset="0"/>
              <a:buChar char="›"/>
            </a:pPr>
            <a:r>
              <a:rPr lang="en-US" sz="1400" dirty="0" smtClean="0"/>
              <a:t>Code stipulations are based on global corporate governance practice</a:t>
            </a:r>
            <a:r>
              <a:rPr lang="en-US" sz="1400" dirty="0"/>
              <a:t> </a:t>
            </a:r>
            <a:r>
              <a:rPr lang="en-US" sz="1400" dirty="0" smtClean="0"/>
              <a:t>and basic principles laid out by the Organization </a:t>
            </a:r>
            <a:r>
              <a:rPr lang="en-US" sz="1400" dirty="0"/>
              <a:t>for Economic Co-operation and </a:t>
            </a:r>
            <a:r>
              <a:rPr lang="en-US" sz="1400" dirty="0" smtClean="0"/>
              <a:t>Development (OECD</a:t>
            </a:r>
            <a:r>
              <a:rPr lang="ru-RU" sz="1400" dirty="0" smtClean="0"/>
              <a:t>), </a:t>
            </a:r>
            <a:r>
              <a:rPr lang="en-US" sz="1400" dirty="0" smtClean="0"/>
              <a:t>recently adopted as ground rules for corporate governance codes in a number of states. The Code also complies with other relevant principles and reflects the experience of enacting the Joint-Stock Companies Act in Russia  </a:t>
            </a:r>
            <a:endParaRPr lang="ru-RU" sz="1400" dirty="0"/>
          </a:p>
          <a:p>
            <a:pPr marL="354013" indent="-354013">
              <a:buSzPct val="110000"/>
              <a:buFont typeface="Arial" pitchFamily="34" charset="0"/>
              <a:buChar char="›"/>
            </a:pPr>
            <a:r>
              <a:rPr lang="en-US" sz="1400" dirty="0" smtClean="0"/>
              <a:t>Implementation of the Code is voluntary and is driven </a:t>
            </a:r>
            <a:r>
              <a:rPr lang="en-US" sz="1400" dirty="0"/>
              <a:t>by </a:t>
            </a:r>
            <a:r>
              <a:rPr lang="en-US" sz="1400" dirty="0" smtClean="0"/>
              <a:t>the intention to make the company more attractive for existing and potential investors</a:t>
            </a:r>
            <a:endParaRPr lang="ru-RU" altLang="ru-RU" sz="1400" dirty="0" smtClean="0"/>
          </a:p>
        </p:txBody>
      </p:sp>
      <p:sp>
        <p:nvSpPr>
          <p:cNvPr id="30" name="Заголовок 29"/>
          <p:cNvSpPr>
            <a:spLocks noGrp="1"/>
          </p:cNvSpPr>
          <p:nvPr>
            <p:ph type="title"/>
            <p:custDataLst>
              <p:tags r:id="rId16"/>
            </p:custDataLst>
          </p:nvPr>
        </p:nvSpPr>
        <p:spPr/>
        <p:txBody>
          <a:bodyPr/>
          <a:lstStyle/>
          <a:p>
            <a:r>
              <a:rPr lang="en-US" altLang="ru-RU" sz="3200" dirty="0" smtClean="0"/>
              <a:t>Corporate Governance Code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18283301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Объект 3" hidden="1"/>
          <p:cNvGraphicFramePr>
            <a:graphicFrameLocks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413344251"/>
              </p:ext>
            </p:extLst>
          </p:nvPr>
        </p:nvGraphicFramePr>
        <p:xfrm>
          <a:off x="1" y="1"/>
          <a:ext cx="158751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6" name="think-cell Slide" r:id="rId13" imgW="38100" imgH="38100" progId="TCLayout.ActiveDocument.1">
                  <p:embed/>
                </p:oleObj>
              </mc:Choice>
              <mc:Fallback>
                <p:oleObj name="think-cell Slide" r:id="rId13" imgW="38100" imgH="3810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1"/>
                        <a:ext cx="158751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Прямоугольник 3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360674" y="2151714"/>
            <a:ext cx="7110196" cy="2206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80975" eaLnBrk="0" hangingPunct="0">
              <a:spcBef>
                <a:spcPct val="2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Symbol" pitchFamily="18" charset="2"/>
              <a:buChar char="-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Symbol" pitchFamily="18" charset="2"/>
              <a:buChar char="-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marL="357188" indent="-357188" eaLnBrk="1" hangingPunct="1">
              <a:lnSpc>
                <a:spcPct val="110000"/>
              </a:lnSpc>
              <a:spcBef>
                <a:spcPct val="0"/>
              </a:spcBef>
            </a:pPr>
            <a:r>
              <a:rPr lang="en-US" altLang="ru-RU" sz="1400" dirty="0" smtClean="0"/>
              <a:t>A more prominent role for the Board of Directors and its members </a:t>
            </a:r>
            <a:r>
              <a:rPr lang="ru-RU" altLang="ru-RU" sz="1400" dirty="0" smtClean="0"/>
              <a:t/>
            </a:r>
            <a:br>
              <a:rPr lang="ru-RU" altLang="ru-RU" sz="1400" dirty="0" smtClean="0"/>
            </a:br>
            <a:r>
              <a:rPr lang="ru-RU" altLang="ru-RU" sz="1400" dirty="0" smtClean="0"/>
              <a:t>(</a:t>
            </a:r>
            <a:r>
              <a:rPr lang="en-US" altLang="ru-RU" sz="1400" dirty="0" smtClean="0"/>
              <a:t>including new independence criteria</a:t>
            </a:r>
            <a:r>
              <a:rPr lang="ru-RU" altLang="ru-RU" sz="1400" dirty="0" smtClean="0"/>
              <a:t>)</a:t>
            </a:r>
            <a:endParaRPr lang="ru-RU" altLang="ru-RU" sz="1400" dirty="0"/>
          </a:p>
          <a:p>
            <a:pPr marL="357188" indent="-357188" eaLnBrk="1" hangingPunct="1">
              <a:lnSpc>
                <a:spcPct val="110000"/>
              </a:lnSpc>
              <a:spcBef>
                <a:spcPct val="0"/>
              </a:spcBef>
            </a:pPr>
            <a:r>
              <a:rPr lang="en-US" altLang="ru-RU" sz="1400" dirty="0" smtClean="0"/>
              <a:t>Risk management and internal control requirements  </a:t>
            </a:r>
            <a:endParaRPr lang="ru-RU" altLang="ru-RU" sz="1400" dirty="0"/>
          </a:p>
          <a:p>
            <a:pPr marL="357188" indent="-357188" eaLnBrk="1" hangingPunct="1">
              <a:lnSpc>
                <a:spcPct val="110000"/>
              </a:lnSpc>
              <a:spcBef>
                <a:spcPct val="0"/>
              </a:spcBef>
            </a:pPr>
            <a:r>
              <a:rPr lang="en-US" altLang="ru-RU" sz="1400" dirty="0" smtClean="0"/>
              <a:t>More transparency for controlled companies</a:t>
            </a:r>
            <a:r>
              <a:rPr lang="ru-RU" altLang="ru-RU" sz="1400" dirty="0" smtClean="0"/>
              <a:t>, </a:t>
            </a:r>
            <a:r>
              <a:rPr lang="en-US" altLang="ru-RU" sz="1400" dirty="0" smtClean="0"/>
              <a:t>with increased control by the Board </a:t>
            </a:r>
            <a:r>
              <a:rPr lang="en-US" altLang="ru-RU" sz="1400" dirty="0"/>
              <a:t>of </a:t>
            </a:r>
            <a:r>
              <a:rPr lang="en-US" altLang="ru-RU" sz="1400" dirty="0" smtClean="0"/>
              <a:t>Directors </a:t>
            </a:r>
            <a:endParaRPr lang="ru-RU" altLang="ru-RU" sz="1400" dirty="0"/>
          </a:p>
          <a:p>
            <a:pPr marL="357188" indent="-357188" eaLnBrk="1" hangingPunct="1">
              <a:lnSpc>
                <a:spcPct val="110000"/>
              </a:lnSpc>
              <a:spcBef>
                <a:spcPct val="0"/>
              </a:spcBef>
            </a:pPr>
            <a:r>
              <a:rPr lang="en-US" altLang="ru-RU" sz="1400" dirty="0" smtClean="0"/>
              <a:t>Protection of shareholders’ dividend rights</a:t>
            </a:r>
            <a:r>
              <a:rPr lang="ru-RU" altLang="ru-RU" sz="1400" dirty="0" smtClean="0"/>
              <a:t>, </a:t>
            </a:r>
            <a:r>
              <a:rPr lang="en-US" altLang="ru-RU" sz="1400" dirty="0" smtClean="0"/>
              <a:t>including measures to prevent non-dividend income generation by shareholders </a:t>
            </a:r>
            <a:endParaRPr lang="ru-RU" altLang="ru-RU" sz="1400" dirty="0"/>
          </a:p>
          <a:p>
            <a:pPr marL="357188" indent="-357188" eaLnBrk="1" hangingPunct="1">
              <a:lnSpc>
                <a:spcPct val="110000"/>
              </a:lnSpc>
              <a:spcBef>
                <a:spcPct val="0"/>
              </a:spcBef>
            </a:pPr>
            <a:r>
              <a:rPr lang="en-US" altLang="ru-RU" sz="1400" dirty="0" smtClean="0"/>
              <a:t>Regulation of material corporate actions, including transparency issues and shareholder rights protection guarantees </a:t>
            </a:r>
            <a:endParaRPr lang="ru-RU" altLang="ru-RU" sz="1400" dirty="0"/>
          </a:p>
        </p:txBody>
      </p:sp>
      <p:sp>
        <p:nvSpPr>
          <p:cNvPr id="27" name="Прямоугольник 3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360674" y="4372045"/>
            <a:ext cx="7248098" cy="32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80975" eaLnBrk="0" hangingPunct="0">
              <a:spcBef>
                <a:spcPct val="2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Symbol" pitchFamily="18" charset="2"/>
              <a:buChar char="-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Symbol" pitchFamily="18" charset="2"/>
              <a:buChar char="-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marL="0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sz="1400" dirty="0" smtClean="0"/>
              <a:t>The Code is primarily targeted at public companies and companies planning to go public </a:t>
            </a:r>
            <a:endParaRPr lang="ru-RU" altLang="ru-RU" sz="1400" dirty="0"/>
          </a:p>
        </p:txBody>
      </p:sp>
      <p:sp>
        <p:nvSpPr>
          <p:cNvPr id="28" name="Прямоугольник 3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360674" y="5167258"/>
            <a:ext cx="7496305" cy="1040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80975" eaLnBrk="0" hangingPunct="0">
              <a:spcBef>
                <a:spcPct val="2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Symbol" pitchFamily="18" charset="2"/>
              <a:buChar char="-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Symbol" pitchFamily="18" charset="2"/>
              <a:buChar char="-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marL="357188" indent="-357188" eaLnBrk="1" hangingPunct="1">
              <a:lnSpc>
                <a:spcPct val="110000"/>
              </a:lnSpc>
              <a:spcBef>
                <a:spcPct val="0"/>
              </a:spcBef>
            </a:pPr>
            <a:r>
              <a:rPr lang="en-US" altLang="ru-RU" sz="1400" dirty="0" smtClean="0"/>
              <a:t>Public companies Corporate Governance Code compliance reporting </a:t>
            </a:r>
            <a:endParaRPr lang="ru-RU" altLang="ru-RU" sz="1400" dirty="0"/>
          </a:p>
          <a:p>
            <a:pPr marL="357188" indent="-357188" eaLnBrk="1" hangingPunct="1">
              <a:lnSpc>
                <a:spcPct val="110000"/>
              </a:lnSpc>
              <a:spcBef>
                <a:spcPct val="0"/>
              </a:spcBef>
            </a:pPr>
            <a:r>
              <a:rPr lang="en-US" altLang="ru-RU" sz="1400" dirty="0" smtClean="0"/>
              <a:t>Listing requirements</a:t>
            </a:r>
            <a:endParaRPr lang="ru-RU" altLang="ru-RU" sz="1400" dirty="0"/>
          </a:p>
          <a:p>
            <a:pPr marL="357188" indent="-357188" eaLnBrk="1" hangingPunct="1">
              <a:lnSpc>
                <a:spcPct val="110000"/>
              </a:lnSpc>
              <a:spcBef>
                <a:spcPct val="0"/>
              </a:spcBef>
            </a:pPr>
            <a:r>
              <a:rPr lang="en-US" altLang="ru-RU" sz="1400" dirty="0" smtClean="0"/>
              <a:t>Direct instructions of the controlling owner</a:t>
            </a:r>
            <a:r>
              <a:rPr lang="ru-RU" altLang="ru-RU" sz="1400" dirty="0" smtClean="0"/>
              <a:t>, </a:t>
            </a:r>
            <a:r>
              <a:rPr lang="en-US" altLang="ru-RU" sz="1400" dirty="0" smtClean="0"/>
              <a:t>driven by the intention to boost investor appeal and level of corporate governance in the company </a:t>
            </a:r>
            <a:endParaRPr lang="ru-RU" altLang="ru-RU" sz="1400" dirty="0"/>
          </a:p>
        </p:txBody>
      </p:sp>
      <p:sp>
        <p:nvSpPr>
          <p:cNvPr id="29" name="Прямоугольник 34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185620" y="4753539"/>
            <a:ext cx="2605842" cy="31091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>
            <a:spAutoFit/>
          </a:bodyPr>
          <a:lstStyle/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en-US" altLang="ru-RU" sz="1400" b="1" dirty="0" smtClean="0"/>
              <a:t>Code implementation options</a:t>
            </a:r>
            <a:endParaRPr lang="ru-RU" altLang="ru-RU" sz="1400" b="1" dirty="0"/>
          </a:p>
        </p:txBody>
      </p:sp>
      <p:cxnSp>
        <p:nvCxnSpPr>
          <p:cNvPr id="31" name="Прямая соединительная линия 30"/>
          <p:cNvCxnSpPr/>
          <p:nvPr>
            <p:custDataLst>
              <p:tags r:id="rId7"/>
            </p:custDataLst>
          </p:nvPr>
        </p:nvCxnSpPr>
        <p:spPr>
          <a:xfrm>
            <a:off x="1185621" y="5069146"/>
            <a:ext cx="7423151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185621" y="1781221"/>
            <a:ext cx="2230739" cy="31091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>
            <a:spAutoFit/>
          </a:bodyPr>
          <a:lstStyle/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en-US" altLang="ru-RU" sz="1400" b="1" dirty="0" smtClean="0"/>
              <a:t>Code recommendations  </a:t>
            </a:r>
            <a:endParaRPr lang="ru-RU" altLang="ru-RU" sz="1400" b="1" dirty="0"/>
          </a:p>
        </p:txBody>
      </p:sp>
      <p:cxnSp>
        <p:nvCxnSpPr>
          <p:cNvPr id="35" name="Прямая соединительная линия 34"/>
          <p:cNvCxnSpPr/>
          <p:nvPr>
            <p:custDataLst>
              <p:tags r:id="rId9"/>
            </p:custDataLst>
          </p:nvPr>
        </p:nvCxnSpPr>
        <p:spPr>
          <a:xfrm>
            <a:off x="1185621" y="2106660"/>
            <a:ext cx="7423151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Заголовок 29"/>
          <p:cNvSpPr>
            <a:spLocks noGrp="1"/>
          </p:cNvSpPr>
          <p:nvPr>
            <p:ph type="title"/>
            <p:custDataLst>
              <p:tags r:id="rId10"/>
            </p:custDataLst>
          </p:nvPr>
        </p:nvSpPr>
        <p:spPr/>
        <p:txBody>
          <a:bodyPr/>
          <a:lstStyle/>
          <a:p>
            <a:r>
              <a:rPr lang="en-US" altLang="ru-RU" dirty="0" smtClean="0"/>
              <a:t>Corporate Governance Code: recommendations and implementation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145614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1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ReOOTFRi0uflZSMgox09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u4_k6jRd0qzoI4L466dUw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pZ1owxQEk.KwekFv557Qw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RoKRK5uvEKD6HxFZ60pj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g2ukTXO.0eyX2Q3Fi0Png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tahfBI4Rk20dhfETK212Q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a3Ng_EsDkatFrXyyGZ5Qg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9YAGPOqMkWsTELZKM3Y9A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vc1LGjItEGj2B4ENycHJg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XYrE6OUb0ipd86ftf_HT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N7KhF_obUCEc1BViR4tKw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5bjVehCg0a2xcY0U9P2AQ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3Ov0Buf00GD2niIpAezKw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GnEWBHlXkuN2NL789jcvw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hvC0qjqJ0KtSEyLOD3fwA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ypp1qb38UuafJCdlfAWLQ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1ryfhCCpEeHTjuuRdsJVw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ATtphBupEq3ly_WSVw31g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N7KhF_obUCEc1BViR4tK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2sDtlO76EqmVTWCzbY0o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yeSP7c_BESDXHR38.WX7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ahEskEWEkOap4HgDPgv1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ZdwqddshkGhKVdzQ4DyM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k5p3UNKM0G8sujc1Msqv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zXbVChTiUS_OLOl93151Q"/>
</p:tagLst>
</file>

<file path=ppt/theme/theme1.xml><?xml version="1.0" encoding="utf-8"?>
<a:theme xmlns:a="http://schemas.openxmlformats.org/drawingml/2006/main" name="Тема Office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утюр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</TotalTime>
  <Words>230</Words>
  <Application>Microsoft Office PowerPoint</Application>
  <PresentationFormat>Экран (4:3)</PresentationFormat>
  <Paragraphs>29</Paragraphs>
  <Slides>2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4" baseType="lpstr">
      <vt:lpstr>Тема Office</vt:lpstr>
      <vt:lpstr>think-cell Slide</vt:lpstr>
      <vt:lpstr>Corporate Governance Code</vt:lpstr>
      <vt:lpstr>Corporate Governance Code: recommendations and implementation</vt:lpstr>
    </vt:vector>
  </TitlesOfParts>
  <Company>andreydenisov74@gmail.com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Andrey Denisov</dc:creator>
  <cp:lastModifiedBy>Kiselyov Sergey</cp:lastModifiedBy>
  <cp:revision>30</cp:revision>
  <cp:lastPrinted>2014-04-30T09:28:40Z</cp:lastPrinted>
  <dcterms:created xsi:type="dcterms:W3CDTF">2014-04-30T09:15:59Z</dcterms:created>
  <dcterms:modified xsi:type="dcterms:W3CDTF">2014-07-11T09:15:31Z</dcterms:modified>
</cp:coreProperties>
</file>