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1" r:id="rId2"/>
    <p:sldId id="280" r:id="rId3"/>
    <p:sldId id="277" r:id="rId4"/>
    <p:sldId id="271" r:id="rId5"/>
    <p:sldId id="278" r:id="rId6"/>
    <p:sldId id="272" r:id="rId7"/>
    <p:sldId id="274" r:id="rId8"/>
    <p:sldId id="273" r:id="rId9"/>
  </p:sldIdLst>
  <p:sldSz cx="16256000" cy="9144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65" autoAdjust="0"/>
  </p:normalViewPr>
  <p:slideViewPr>
    <p:cSldViewPr>
      <p:cViewPr>
        <p:scale>
          <a:sx n="25" d="100"/>
          <a:sy n="25" d="100"/>
        </p:scale>
        <p:origin x="-2034" y="-876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818837053193555"/>
          <c:y val="0.13105095649300319"/>
          <c:w val="0.47890752314814838"/>
          <c:h val="0.82887840544872005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3.0259437404558592E-2"/>
                  <c:y val="4.1819522916697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518874809117173E-3"/>
                  <c:y val="5.8183684058014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87332126495749E-3"/>
                  <c:y val="-3.818304266307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88658337814348E-2"/>
                  <c:y val="-9.9251818720586069E-2"/>
                </c:manualLayout>
              </c:layout>
              <c:spPr/>
              <c:txPr>
                <a:bodyPr/>
                <a:lstStyle/>
                <a:p>
                  <a:pPr>
                    <a:defRPr sz="24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717658822222378E-2"/>
                  <c:y val="1.2727680887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36660632478762E-3"/>
                  <c:y val="8.182080570658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Законодательство</c:v>
                </c:pt>
                <c:pt idx="1">
                  <c:v>Регулирующие органы</c:v>
                </c:pt>
                <c:pt idx="2">
                  <c:v> Налогообложение</c:v>
                </c:pt>
                <c:pt idx="3">
                  <c:v>Судебная система и правоприменение</c:v>
                </c:pt>
                <c:pt idx="4">
                  <c:v>Противодействие инсайдерской торговле</c:v>
                </c:pt>
                <c:pt idx="5">
                  <c:v>Корпоративное управление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0.39200000000000035</c:v>
                </c:pt>
                <c:pt idx="1">
                  <c:v>-6.8000000000000033E-2</c:v>
                </c:pt>
                <c:pt idx="2">
                  <c:v>-8.2000000000000003E-2</c:v>
                </c:pt>
                <c:pt idx="3">
                  <c:v>-0.29700000000000026</c:v>
                </c:pt>
                <c:pt idx="4">
                  <c:v>0.23300000000000001</c:v>
                </c:pt>
                <c:pt idx="5">
                  <c:v>0.39200000000000035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19050">
              <a:solidFill>
                <a:srgbClr val="000000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9.9179339550507478E-2"/>
                  <c:y val="-0.26967149698143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2.4216765929712371E-2"/>
                  <c:y val="0.20871164163607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Законодательство</c:v>
                </c:pt>
                <c:pt idx="1">
                  <c:v>Регулирующие органы</c:v>
                </c:pt>
                <c:pt idx="2">
                  <c:v> Налогообложение</c:v>
                </c:pt>
                <c:pt idx="3">
                  <c:v>Судебная система и правоприменение</c:v>
                </c:pt>
                <c:pt idx="4">
                  <c:v>Противодействие инсайдерской торговле</c:v>
                </c:pt>
                <c:pt idx="5">
                  <c:v>Корпоративное управление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9447040"/>
        <c:axId val="66610304"/>
      </c:radarChart>
      <c:catAx>
        <c:axId val="39447040"/>
        <c:scaling>
          <c:orientation val="minMax"/>
        </c:scaling>
        <c:delete val="0"/>
        <c:axPos val="b"/>
        <c:majorGridlines/>
        <c:numFmt formatCode="dd/mm/yyyy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66610304"/>
        <c:crosses val="autoZero"/>
        <c:auto val="1"/>
        <c:lblAlgn val="ctr"/>
        <c:lblOffset val="100"/>
        <c:noMultiLvlLbl val="0"/>
      </c:catAx>
      <c:valAx>
        <c:axId val="66610304"/>
        <c:scaling>
          <c:orientation val="minMax"/>
          <c:max val="0.70000000000000051"/>
          <c:min val="-0.70000000000000051"/>
        </c:scaling>
        <c:delete val="0"/>
        <c:axPos val="l"/>
        <c:numFmt formatCode="0.0%" sourceLinked="1"/>
        <c:majorTickMark val="none"/>
        <c:minorTickMark val="none"/>
        <c:tickLblPos val="none"/>
        <c:crossAx val="3944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28FEA0-F961-4B0F-8717-381D298FAC0D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61A3FD-7567-4A3D-8224-4DC2417B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5CC69A7-063C-4542-A908-3CA69DED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1AB09C-C981-4789-965B-411318FC984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1D1B2B-B7AF-4384-8856-8A69E533F9E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1AB09C-C981-4789-965B-411318FC984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DAD8EC-A534-4230-8BEF-03CA128430A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7F7C93-A100-4E41-9223-FEFE4D88E8F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BC899B-13D9-4763-A6D7-2AD56B69706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3FCE0C-7516-4627-9FEE-56C1A8D68A0F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0648-EEA9-4C96-9B38-C2CCC374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BB18-A881-4DBA-9EF3-263F8C28E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7188" y="0"/>
            <a:ext cx="3657600" cy="914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0"/>
            <a:ext cx="10825163" cy="914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0069-93B6-4972-82B4-76B520EF2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14635163" cy="225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132013"/>
            <a:ext cx="7240588" cy="7011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8202613" y="2132013"/>
            <a:ext cx="7242175" cy="7011987"/>
          </a:xfrm>
        </p:spPr>
        <p:txBody>
          <a:bodyPr/>
          <a:lstStyle/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5930-0F3B-47BB-995F-0EF11B71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8887-CC18-41A8-B066-E269A94E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5AF9-832B-4C62-BD04-AD8A2B802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132013"/>
            <a:ext cx="7240588" cy="701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2613" y="2132013"/>
            <a:ext cx="7242175" cy="701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E278-0E7E-48BA-B0FC-E1E6F4A96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12FC-1D20-4B41-B307-08C22BA02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2891-1FE0-4970-9DFA-97C4F5AF7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34AC-760C-4EA5-87F6-01156B85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FF3D-700B-40FE-95C2-2450ED0B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0F53-11C9-4F4D-9672-29CCD249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0"/>
            <a:ext cx="14635163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98874" bIns="2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132013"/>
            <a:ext cx="14635163" cy="701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98874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335000" y="8328025"/>
            <a:ext cx="423863" cy="41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17E3EB6-FB17-4908-B66A-4722AC81D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2pPr>
      <a:lvl3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3pPr>
      <a:lvl4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4pPr>
      <a:lvl5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5pPr>
      <a:lvl6pPr marL="4794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6pPr>
      <a:lvl7pPr marL="9366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7pPr>
      <a:lvl8pPr marL="13938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8pPr>
      <a:lvl9pPr marL="18510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193675" indent="-193675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392113" indent="-160338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4400">
          <a:solidFill>
            <a:schemeClr val="tx1"/>
          </a:solidFill>
          <a:latin typeface="+mn-lt"/>
          <a:sym typeface="Arial" charset="0"/>
        </a:defRPr>
      </a:lvl2pPr>
      <a:lvl3pPr marL="617538" indent="-128588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800">
          <a:solidFill>
            <a:schemeClr val="tx1"/>
          </a:solidFill>
          <a:latin typeface="+mn-lt"/>
          <a:sym typeface="Arial" charset="0"/>
        </a:defRPr>
      </a:lvl3pPr>
      <a:lvl4pPr marL="874713" indent="-128588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000">
          <a:solidFill>
            <a:schemeClr val="tx1"/>
          </a:solidFill>
          <a:latin typeface="+mn-lt"/>
          <a:sym typeface="Arial" charset="0"/>
        </a:defRPr>
      </a:lvl4pPr>
      <a:lvl5pPr marL="1131888" indent="-128588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5pPr>
      <a:lvl6pPr marL="15890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6pPr>
      <a:lvl7pPr marL="20462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7pPr>
      <a:lvl8pPr marL="25034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8pPr>
      <a:lvl9pPr marL="29606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Microsoft_Excel_97-2003_Worksheet1.xls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5930-0F3B-47BB-995F-0EF11B7183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16264904" cy="90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112" y="2643455"/>
            <a:ext cx="147616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Рабочая группа 2</a:t>
            </a:r>
          </a:p>
          <a:p>
            <a:pPr>
              <a:lnSpc>
                <a:spcPct val="150000"/>
              </a:lnSpc>
            </a:pPr>
            <a:r>
              <a:rPr lang="ru-RU" sz="4000" b="1" dirty="0"/>
              <a:t>«Механизмы реализации проекта создания МФЦ в Москве</a:t>
            </a:r>
            <a:r>
              <a:rPr lang="ru-RU" sz="4000" b="1" dirty="0" smtClean="0"/>
              <a:t>»</a:t>
            </a:r>
          </a:p>
          <a:p>
            <a:pPr>
              <a:lnSpc>
                <a:spcPct val="150000"/>
              </a:lnSpc>
            </a:pPr>
            <a:endParaRPr lang="ru-RU" sz="4000" b="1" dirty="0"/>
          </a:p>
          <a:p>
            <a:pPr>
              <a:lnSpc>
                <a:spcPct val="150000"/>
              </a:lnSpc>
            </a:pPr>
            <a:r>
              <a:rPr lang="ru-RU" sz="4000" b="1" dirty="0" smtClean="0"/>
              <a:t>Модератор</a:t>
            </a:r>
            <a:r>
              <a:rPr lang="ru-RU" sz="4000" b="1" dirty="0" smtClean="0"/>
              <a:t>:</a:t>
            </a:r>
          </a:p>
          <a:p>
            <a:r>
              <a:rPr lang="ru-RU" sz="4000" b="1" dirty="0"/>
              <a:t>Сергей Алексашенко, </a:t>
            </a:r>
            <a:r>
              <a:rPr lang="ru-RU" sz="3200" b="1" dirty="0"/>
              <a:t>директор по макроэкономическим исследованиям НИУ Высшая школа экономики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23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5688" y="1763713"/>
            <a:ext cx="14573250" cy="1736725"/>
          </a:xfrm>
        </p:spPr>
        <p:txBody>
          <a:bodyPr/>
          <a:lstStyle/>
          <a:p>
            <a:pPr marL="914400" indent="-914400" eaLnBrk="1" hangingPunct="1">
              <a:buFont typeface="Arial" charset="0"/>
              <a:buAutoNum type="arabicPeriod"/>
            </a:pPr>
            <a:r>
              <a:rPr lang="ru-RU" sz="5100" dirty="0" smtClean="0"/>
              <a:t>Восприятие – это реальность</a:t>
            </a:r>
          </a:p>
        </p:txBody>
      </p:sp>
      <p:sp>
        <p:nvSpPr>
          <p:cNvPr id="6148" name="Rectangle 5"/>
          <p:cNvSpPr>
            <a:spLocks/>
          </p:cNvSpPr>
          <p:nvPr/>
        </p:nvSpPr>
        <p:spPr bwMode="auto">
          <a:xfrm>
            <a:off x="1071563" y="4340673"/>
            <a:ext cx="14617700" cy="34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indent="-357188">
              <a:lnSpc>
                <a:spcPct val="12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ru-RU" sz="3600" dirty="0" smtClean="0"/>
              <a:t>Проект перешёл в стадию практической реализации</a:t>
            </a:r>
          </a:p>
          <a:p>
            <a:pPr marL="357188" indent="-357188">
              <a:lnSpc>
                <a:spcPct val="12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ru-RU" sz="3600" dirty="0" smtClean="0"/>
              <a:t>Проект привел к очевидным улучшениям (законодательство, отношение инвесторов и экспертов)</a:t>
            </a:r>
          </a:p>
          <a:p>
            <a:pPr marL="357188" indent="-357188">
              <a:lnSpc>
                <a:spcPct val="12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ru-RU" sz="3600" dirty="0" smtClean="0"/>
              <a:t>Мы собой довольны и очень амбициозны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082193C9-F1CD-4D34-8849-8FD5C2C01ADA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508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6BD0027E-B40A-4382-968C-4A13DDEB79F6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0" y="0"/>
            <a:ext cx="5127625" cy="5286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Прямоугольник 8"/>
          <p:cNvSpPr>
            <a:spLocks noChangeArrowheads="1"/>
          </p:cNvSpPr>
          <p:nvPr/>
        </p:nvSpPr>
        <p:spPr bwMode="auto">
          <a:xfrm>
            <a:off x="3698875" y="1714500"/>
            <a:ext cx="11858625" cy="67151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10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955142"/>
              </p:ext>
            </p:extLst>
          </p:nvPr>
        </p:nvGraphicFramePr>
        <p:xfrm>
          <a:off x="1373254" y="899592"/>
          <a:ext cx="16256000" cy="807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7" imgW="16259441" imgH="8071804" progId="Excel.Sheet.8">
                  <p:embed/>
                </p:oleObj>
              </mc:Choice>
              <mc:Fallback>
                <p:oleObj r:id="rId7" imgW="16259441" imgH="8071804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254" y="899592"/>
                        <a:ext cx="16256000" cy="807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42876" y="81005"/>
            <a:ext cx="5913422" cy="254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400" dirty="0" smtClean="0"/>
              <a:t>Можем себя похвалить.</a:t>
            </a:r>
          </a:p>
          <a:p>
            <a:pPr>
              <a:lnSpc>
                <a:spcPct val="120000"/>
              </a:lnSpc>
            </a:pPr>
            <a:r>
              <a:rPr lang="ru-RU" sz="3400" dirty="0" smtClean="0"/>
              <a:t>Вниз тянут экономическая несвобода и недоверие бизнеса и потребителей</a:t>
            </a:r>
            <a:endParaRPr lang="ru-RU" sz="3400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5688" y="1763713"/>
            <a:ext cx="14573250" cy="1736725"/>
          </a:xfrm>
        </p:spPr>
        <p:txBody>
          <a:bodyPr/>
          <a:lstStyle/>
          <a:p>
            <a:pPr marL="914400" indent="-914400" eaLnBrk="1" hangingPunct="1">
              <a:buFont typeface="+mj-lt"/>
              <a:buAutoNum type="arabicPeriod" startAt="2"/>
            </a:pPr>
            <a:r>
              <a:rPr lang="ru-RU" sz="5100" dirty="0" smtClean="0"/>
              <a:t>Если ты знаешь, где ты находишься сейчас, значит ты прошёл половину пути</a:t>
            </a:r>
          </a:p>
        </p:txBody>
      </p:sp>
      <p:sp>
        <p:nvSpPr>
          <p:cNvPr id="6148" name="Rectangle 5"/>
          <p:cNvSpPr>
            <a:spLocks/>
          </p:cNvSpPr>
          <p:nvPr/>
        </p:nvSpPr>
        <p:spPr bwMode="auto">
          <a:xfrm>
            <a:off x="1071563" y="3782788"/>
            <a:ext cx="13985923" cy="50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indent="-357188">
              <a:lnSpc>
                <a:spcPct val="12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Зафиксировать письменно все пройденные развилки – </a:t>
            </a:r>
            <a:r>
              <a:rPr lang="en-US" sz="3600" dirty="0" smtClean="0"/>
              <a:t>there is no future unless you destruct the past</a:t>
            </a:r>
            <a:endParaRPr lang="ru-RU" sz="3600" dirty="0" smtClean="0"/>
          </a:p>
          <a:p>
            <a:pPr marL="357188" indent="-357188">
              <a:lnSpc>
                <a:spcPct val="12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Переосмыслить Концепцию </a:t>
            </a:r>
            <a:r>
              <a:rPr lang="ru-RU" sz="3600" dirty="0"/>
              <a:t>создания </a:t>
            </a:r>
            <a:r>
              <a:rPr lang="ru-RU" sz="3600" dirty="0" smtClean="0"/>
              <a:t>МФЦ (позиционирование, стратегический маркетинг)</a:t>
            </a:r>
            <a:endParaRPr lang="ru-RU" sz="3600" dirty="0"/>
          </a:p>
          <a:p>
            <a:pPr marL="357188" indent="-357188">
              <a:lnSpc>
                <a:spcPct val="12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Ясно и четко сформулировать цели, желательно </a:t>
            </a:r>
            <a:r>
              <a:rPr lang="ru-RU" sz="3600" dirty="0"/>
              <a:t>с установлением сроков их </a:t>
            </a:r>
            <a:r>
              <a:rPr lang="ru-RU" sz="3600" dirty="0" smtClean="0"/>
              <a:t>достижения</a:t>
            </a:r>
            <a:endParaRPr lang="en-US" sz="3600" dirty="0"/>
          </a:p>
          <a:p>
            <a:pPr indent="450850">
              <a:lnSpc>
                <a:spcPct val="120000"/>
              </a:lnSpc>
              <a:spcAft>
                <a:spcPts val="1800"/>
              </a:spcAft>
              <a:buFont typeface="Arial" charset="0"/>
              <a:buChar char="•"/>
            </a:pP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082193C9-F1CD-4D34-8849-8FD5C2C01ADA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15998E1A-0560-4509-AB74-A501900ABBE6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0" y="0"/>
            <a:ext cx="5127625" cy="5286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3698875" y="1714500"/>
            <a:ext cx="11858625" cy="67151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55770" y="857224"/>
          <a:ext cx="15275574" cy="767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69820" y="273294"/>
            <a:ext cx="521497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Основной конфликт: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3600" dirty="0" smtClean="0"/>
              <a:t>законодательство </a:t>
            </a:r>
            <a:endParaRPr lang="en-US" sz="3600" dirty="0" smtClean="0"/>
          </a:p>
          <a:p>
            <a:pPr algn="ctr"/>
            <a:r>
              <a:rPr lang="en-US" sz="3600" dirty="0" err="1"/>
              <a:t>v</a:t>
            </a:r>
            <a:r>
              <a:rPr lang="en-US" sz="3600" dirty="0" err="1" smtClean="0"/>
              <a:t>s</a:t>
            </a:r>
            <a:endParaRPr lang="en-US" sz="3600" dirty="0" smtClean="0"/>
          </a:p>
          <a:p>
            <a:pPr algn="ctr"/>
            <a:r>
              <a:rPr lang="ru-RU" sz="3600" dirty="0" err="1" smtClean="0"/>
              <a:t>правоприменение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5688" y="1620836"/>
            <a:ext cx="14573250" cy="2808288"/>
          </a:xfrm>
        </p:spPr>
        <p:txBody>
          <a:bodyPr/>
          <a:lstStyle/>
          <a:p>
            <a:pPr marL="914400" indent="-914400" eaLnBrk="1" hangingPunct="1">
              <a:buFont typeface="+mj-lt"/>
              <a:buAutoNum type="arabicPeriod" startAt="3"/>
            </a:pPr>
            <a:r>
              <a:rPr lang="ru-RU" sz="5100" dirty="0" smtClean="0"/>
              <a:t>Скорость и очевидность результатов поддерживают </a:t>
            </a:r>
            <a:r>
              <a:rPr lang="en-US" sz="5100" dirty="0" smtClean="0"/>
              <a:t>momentum</a:t>
            </a:r>
            <a:endParaRPr lang="ru-RU" sz="5100" dirty="0" smtClean="0"/>
          </a:p>
        </p:txBody>
      </p:sp>
      <p:sp>
        <p:nvSpPr>
          <p:cNvPr id="7172" name="Rectangle 5"/>
          <p:cNvSpPr>
            <a:spLocks/>
          </p:cNvSpPr>
          <p:nvPr/>
        </p:nvSpPr>
        <p:spPr bwMode="auto">
          <a:xfrm>
            <a:off x="1071563" y="3854608"/>
            <a:ext cx="14343113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indent="-357188">
              <a:spcAft>
                <a:spcPts val="1800"/>
              </a:spcAft>
              <a:buFont typeface="Arial" charset="0"/>
              <a:buChar char="•"/>
            </a:pPr>
            <a:r>
              <a:rPr lang="ru-RU" sz="3600" dirty="0"/>
              <a:t>Ежегодно проводить независимую оценку </a:t>
            </a:r>
            <a:r>
              <a:rPr lang="ru-RU" sz="3600" dirty="0" smtClean="0"/>
              <a:t>достигнутых результатов </a:t>
            </a:r>
            <a:r>
              <a:rPr lang="ru-RU" sz="3600" dirty="0"/>
              <a:t>и публиковать доклад </a:t>
            </a:r>
            <a:r>
              <a:rPr lang="ru-RU" sz="3600" dirty="0" smtClean="0"/>
              <a:t>о ходе реализации Проекта</a:t>
            </a:r>
          </a:p>
          <a:p>
            <a:pPr marL="357188" indent="-357188"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Не бояться при необходимости проводить </a:t>
            </a:r>
            <a:r>
              <a:rPr lang="ru-RU" sz="3600" dirty="0"/>
              <a:t>корректировку </a:t>
            </a:r>
            <a:r>
              <a:rPr lang="ru-RU" sz="3600" dirty="0" smtClean="0"/>
              <a:t>планов и целей</a:t>
            </a:r>
            <a:endParaRPr lang="ru-RU" sz="3600" dirty="0"/>
          </a:p>
          <a:p>
            <a:pPr marL="357188" indent="-357188"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Если проект носит «национальный» характер (патронируется Президентом), то патрон должен регулярно получать информацию о реализации Проекта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31AC676A-EF7B-4A6F-B8B4-7044E7FF5A76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619" y="2071687"/>
            <a:ext cx="15200313" cy="2428875"/>
          </a:xfrm>
        </p:spPr>
        <p:txBody>
          <a:bodyPr/>
          <a:lstStyle/>
          <a:p>
            <a:pPr marL="914400" indent="-914400" eaLnBrk="1" hangingPunct="1">
              <a:buFont typeface="Arial" charset="0"/>
              <a:buAutoNum type="arabicPeriod" startAt="4"/>
            </a:pPr>
            <a:r>
              <a:rPr lang="ru-RU" sz="5100" dirty="0" smtClean="0"/>
              <a:t>Ключевые конфликты</a:t>
            </a:r>
          </a:p>
        </p:txBody>
      </p:sp>
      <p:sp>
        <p:nvSpPr>
          <p:cNvPr id="9220" name="Rectangle 5"/>
          <p:cNvSpPr>
            <a:spLocks/>
          </p:cNvSpPr>
          <p:nvPr/>
        </p:nvSpPr>
        <p:spPr bwMode="auto">
          <a:xfrm>
            <a:off x="698448" y="3854609"/>
            <a:ext cx="1484793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indent="-357188"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Прогресс в реформе законодательства, но регресс в правприменительной и судебной практике</a:t>
            </a:r>
          </a:p>
          <a:p>
            <a:pPr marL="357188" indent="-357188"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Хотим делать упор на финансовую инфраструктуру и инструменты, а эксперты говорят про необходимость развития внутреннего инвестиционного спроса (</a:t>
            </a:r>
            <a:r>
              <a:rPr lang="en-US" sz="3600" dirty="0" smtClean="0"/>
              <a:t>pool of capital</a:t>
            </a:r>
            <a:r>
              <a:rPr lang="ru-RU" sz="3600" dirty="0" smtClean="0"/>
              <a:t>)</a:t>
            </a:r>
          </a:p>
          <a:p>
            <a:pPr marL="357188" indent="-357188">
              <a:spcAft>
                <a:spcPts val="1800"/>
              </a:spcAft>
              <a:buFont typeface="Arial" charset="0"/>
              <a:buChar char="•"/>
            </a:pPr>
            <a:r>
              <a:rPr lang="ru-RU" sz="3600" dirty="0" smtClean="0"/>
              <a:t>Социально-бытовая инфрастуктура и привлечение человеческого капитала </a:t>
            </a:r>
            <a:r>
              <a:rPr lang="en-US" sz="3600" dirty="0" smtClean="0"/>
              <a:t>(pool of talent)</a:t>
            </a:r>
            <a:r>
              <a:rPr lang="ru-RU" sz="3600" dirty="0" smtClean="0"/>
              <a:t> – все понимают, но мало что меняется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1AE28B2B-A1A7-40D6-A74C-E4AC44C835CA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2" y="179512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5688" y="1549399"/>
            <a:ext cx="14573250" cy="2808287"/>
          </a:xfrm>
        </p:spPr>
        <p:txBody>
          <a:bodyPr/>
          <a:lstStyle/>
          <a:p>
            <a:pPr marL="914400" indent="-914400" eaLnBrk="1" hangingPunct="1">
              <a:buFont typeface="+mj-lt"/>
              <a:buAutoNum type="arabicPeriod" startAt="5"/>
            </a:pPr>
            <a:r>
              <a:rPr lang="ru-RU" sz="5100" dirty="0" smtClean="0"/>
              <a:t>Понятная и прозрачная структура управления</a:t>
            </a:r>
          </a:p>
        </p:txBody>
      </p:sp>
      <p:sp>
        <p:nvSpPr>
          <p:cNvPr id="8196" name="Rectangle 5"/>
          <p:cNvSpPr>
            <a:spLocks/>
          </p:cNvSpPr>
          <p:nvPr/>
        </p:nvSpPr>
        <p:spPr bwMode="auto">
          <a:xfrm>
            <a:off x="698449" y="3707399"/>
            <a:ext cx="1478766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indent="-357188">
              <a:spcAft>
                <a:spcPts val="1200"/>
              </a:spcAft>
              <a:buFont typeface="Arial" charset="0"/>
              <a:buChar char="•"/>
            </a:pPr>
            <a:r>
              <a:rPr lang="ru-RU" sz="3200" dirty="0" smtClean="0"/>
              <a:t>Характер управления проектом не соответствует характеру проекта – государственный проект и общественная инициатива.  </a:t>
            </a:r>
          </a:p>
          <a:p>
            <a:pPr marL="357188" indent="-357188">
              <a:spcAft>
                <a:spcPts val="1200"/>
              </a:spcAft>
              <a:buFont typeface="Arial" charset="0"/>
              <a:buChar char="•"/>
            </a:pPr>
            <a:r>
              <a:rPr lang="ru-RU" sz="3200" dirty="0"/>
              <a:t>Нет </a:t>
            </a:r>
            <a:r>
              <a:rPr lang="ru-RU" sz="3200" dirty="0" smtClean="0"/>
              <a:t>ведомства-лидера, формирующего структуру целей. </a:t>
            </a:r>
            <a:r>
              <a:rPr lang="ru-RU" sz="3200" dirty="0"/>
              <a:t>Во многих странах эту роль выполняет  Центральный </a:t>
            </a:r>
            <a:r>
              <a:rPr lang="ru-RU" sz="3200" dirty="0" smtClean="0"/>
              <a:t>банк</a:t>
            </a:r>
          </a:p>
          <a:p>
            <a:pPr marL="357188" indent="-357188">
              <a:spcAft>
                <a:spcPts val="1200"/>
              </a:spcAft>
              <a:buFont typeface="Arial" charset="0"/>
              <a:buChar char="•"/>
            </a:pPr>
            <a:r>
              <a:rPr lang="ru-RU" sz="3200" dirty="0" smtClean="0"/>
              <a:t>Количество согласовывающих ведомств превышает разумные пределы (Минфин, ФСФР, МЭР, ФАС, АП, ГПУ, МЗСР, ЦБ ....)</a:t>
            </a:r>
            <a:endParaRPr lang="ru-RU" sz="3200" dirty="0"/>
          </a:p>
          <a:p>
            <a:pPr marL="357188" indent="-357188">
              <a:spcAft>
                <a:spcPts val="1200"/>
              </a:spcAft>
              <a:buFont typeface="Arial" charset="0"/>
              <a:buChar char="•"/>
            </a:pPr>
            <a:r>
              <a:rPr lang="ru-RU" sz="3200" dirty="0" smtClean="0"/>
              <a:t>Во главе проекта должен стоять Лидер проекта с реальными полномочиями на принятие решений (согласование межведомственных разногласий, принуждение) – вице-премьер или в ранге вице-премьера</a:t>
            </a:r>
          </a:p>
          <a:p>
            <a:pPr indent="450850">
              <a:spcAft>
                <a:spcPts val="1200"/>
              </a:spcAft>
              <a:buFont typeface="Arial" charset="0"/>
              <a:buChar char="•"/>
            </a:pPr>
            <a:endParaRPr lang="ru-RU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73A55694-78CB-46C5-B742-7BA60AEBB3A0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ranklin Gothic Book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Pages>0</Pages>
  <Words>344</Words>
  <Characters>0</Characters>
  <Application>Microsoft Office PowerPoint</Application>
  <PresentationFormat>Произвольный</PresentationFormat>
  <Lines>0</Lines>
  <Paragraphs>55</Paragraphs>
  <Slides>8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Оформление по умолчанию</vt:lpstr>
      <vt:lpstr>Microsoft Excel 97-2003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33</cp:revision>
  <cp:lastPrinted>2012-03-17T09:15:01Z</cp:lastPrinted>
  <dcterms:modified xsi:type="dcterms:W3CDTF">2012-03-17T09:18:02Z</dcterms:modified>
</cp:coreProperties>
</file>