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0" r:id="rId3"/>
    <p:sldId id="282" r:id="rId4"/>
    <p:sldId id="283" r:id="rId5"/>
  </p:sldIdLst>
  <p:sldSz cx="16256000" cy="91440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65" autoAdjust="0"/>
  </p:normalViewPr>
  <p:slideViewPr>
    <p:cSldViewPr>
      <p:cViewPr>
        <p:scale>
          <a:sx n="44" d="100"/>
          <a:sy n="44" d="100"/>
        </p:scale>
        <p:origin x="-852" y="-1062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5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0587798756755992E-3"/>
          <c:y val="0"/>
          <c:w val="0.9114362452703208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explosion val="18"/>
            <c:spPr>
              <a:solidFill>
                <a:schemeClr val="accent5">
                  <a:lumMod val="90000"/>
                </a:schemeClr>
              </a:solidFill>
            </c:spPr>
          </c:dPt>
          <c:dLbls>
            <c:dLbl>
              <c:idx val="0"/>
              <c:layout>
                <c:manualLayout>
                  <c:x val="-6.4475443289144854E-2"/>
                  <c:y val="-0.51301897944128649"/>
                </c:manualLayout>
              </c:layout>
              <c:tx>
                <c:rich>
                  <a:bodyPr/>
                  <a:lstStyle/>
                  <a:p>
                    <a:pPr>
                      <a:defRPr sz="4000"/>
                    </a:pPr>
                    <a:r>
                      <a:rPr lang="en-US" sz="4200" dirty="0"/>
                      <a:t>92%</a:t>
                    </a:r>
                  </a:p>
                </c:rich>
              </c:tx>
              <c:spPr/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0.92</c:v>
                </c:pt>
                <c:pt idx="1">
                  <c:v>8.0000000000000057E-2</c:v>
                </c:pt>
              </c:numCache>
            </c:numRef>
          </c:val>
        </c:ser>
      </c:pie3DChart>
    </c:plotArea>
    <c:plotVisOnly val="1"/>
    <c:dispBlanksAs val="zero"/>
  </c:chart>
  <c:spPr>
    <a:ln>
      <a:noFill/>
    </a:ln>
  </c:spPr>
  <c:txPr>
    <a:bodyPr/>
    <a:lstStyle/>
    <a:p>
      <a:pPr>
        <a:defRPr sz="24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93278524608378E-4"/>
          <c:y val="0.1157969568875719"/>
          <c:w val="0.83231807576935868"/>
          <c:h val="0.862089395786571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explosion val="18"/>
            <c:spPr>
              <a:solidFill>
                <a:schemeClr val="accent5">
                  <a:lumMod val="90000"/>
                </a:schemeClr>
              </a:solidFill>
            </c:spPr>
          </c:dPt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4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0.52</c:v>
                </c:pt>
                <c:pt idx="1">
                  <c:v>0.48000000000000015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28FEA0-F961-4B0F-8717-381D298FAC0D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61A3FD-7567-4A3D-8224-4DC2417BE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1965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809" y="0"/>
            <a:ext cx="4028440" cy="3505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1400" y="525463"/>
            <a:ext cx="46736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664"/>
            <a:ext cx="4028440" cy="3505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809" y="6658664"/>
            <a:ext cx="4028440" cy="3505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25CC69A7-063C-4542-A908-3CA69DEDA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2459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1AB09C-C981-4789-965B-411318FC9846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1AB09C-C981-4789-965B-411318FC9846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1AB09C-C981-4789-965B-411318FC9846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038"/>
            <a:ext cx="138176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10648-EEA9-4C96-9B38-C2CCC374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FBB18-A881-4DBA-9EF3-263F8C28E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7188" y="0"/>
            <a:ext cx="3657600" cy="914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0"/>
            <a:ext cx="10825163" cy="914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C0069-93B6-4972-82B4-76B520EF2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0"/>
            <a:ext cx="14635163" cy="2257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132013"/>
            <a:ext cx="7240588" cy="7011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8202613" y="2132013"/>
            <a:ext cx="7242175" cy="7011987"/>
          </a:xfrm>
        </p:spPr>
        <p:txBody>
          <a:bodyPr/>
          <a:lstStyle/>
          <a:p>
            <a:pPr lvl="0"/>
            <a:endParaRPr lang="ru-RU" noProof="0" smtClean="0">
              <a:sym typeface="Arial" charset="0"/>
            </a:endParaRP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65930-0F3B-47BB-995F-0EF11B718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38887-CC18-41A8-B066-E269A94E0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88" y="5875338"/>
            <a:ext cx="138176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288" y="3875088"/>
            <a:ext cx="138176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75AF9-832B-4C62-BD04-AD8A2B802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2132013"/>
            <a:ext cx="7240588" cy="7011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2613" y="2132013"/>
            <a:ext cx="7242175" cy="7011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AE278-0E7E-48BA-B0FC-E1E6F4A96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713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046288"/>
            <a:ext cx="7181850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2900363"/>
            <a:ext cx="7181850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8175" y="2046288"/>
            <a:ext cx="7185025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8175" y="2900363"/>
            <a:ext cx="7185025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E12FC-1D20-4B41-B307-08C22BA02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D2891-1FE0-4970-9DFA-97C4F5AF7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734AC-760C-4EA5-87F6-01156B85A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3538"/>
            <a:ext cx="534828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6350" y="363538"/>
            <a:ext cx="9086850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1912938"/>
            <a:ext cx="534828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EFF3D-700B-40FE-95C2-2450ED0B1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113" y="6400800"/>
            <a:ext cx="97536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113" y="817563"/>
            <a:ext cx="9753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113" y="7156450"/>
            <a:ext cx="97536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20F53-11C9-4F4D-9672-29CCD249A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09625" y="0"/>
            <a:ext cx="14635163" cy="2257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5400" tIns="25400" rIns="98874" bIns="254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132013"/>
            <a:ext cx="14635163" cy="7011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5400" tIns="25400" rIns="98874" bIns="2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3335000" y="8328025"/>
            <a:ext cx="423863" cy="419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417E3EB6-FB17-4908-B66A-4722AC81D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 dt="0"/>
  <p:txStyles>
    <p:titleStyle>
      <a:lvl1pPr marL="22225" indent="-22225"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22225" indent="-22225"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2pPr>
      <a:lvl3pPr marL="22225" indent="-22225"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3pPr>
      <a:lvl4pPr marL="22225" indent="-22225"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4pPr>
      <a:lvl5pPr marL="22225" indent="-22225"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5pPr>
      <a:lvl6pPr marL="479425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6pPr>
      <a:lvl7pPr marL="936625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7pPr>
      <a:lvl8pPr marL="1393825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8pPr>
      <a:lvl9pPr marL="1851025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Arial" charset="0"/>
          <a:sym typeface="Arial" charset="0"/>
        </a:defRPr>
      </a:lvl9pPr>
    </p:titleStyle>
    <p:bodyStyle>
      <a:lvl1pPr marL="193675" indent="-193675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5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392113" indent="-160338" algn="l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4400">
          <a:solidFill>
            <a:schemeClr val="tx1"/>
          </a:solidFill>
          <a:latin typeface="+mn-lt"/>
          <a:sym typeface="Arial" charset="0"/>
        </a:defRPr>
      </a:lvl2pPr>
      <a:lvl3pPr marL="617538" indent="-128588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800">
          <a:solidFill>
            <a:schemeClr val="tx1"/>
          </a:solidFill>
          <a:latin typeface="+mn-lt"/>
          <a:sym typeface="Arial" charset="0"/>
        </a:defRPr>
      </a:lvl3pPr>
      <a:lvl4pPr marL="874713" indent="-128588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3000">
          <a:solidFill>
            <a:schemeClr val="tx1"/>
          </a:solidFill>
          <a:latin typeface="+mn-lt"/>
          <a:sym typeface="Arial" charset="0"/>
        </a:defRPr>
      </a:lvl4pPr>
      <a:lvl5pPr marL="1131888" indent="-128588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000">
          <a:solidFill>
            <a:schemeClr val="tx1"/>
          </a:solidFill>
          <a:latin typeface="+mn-lt"/>
          <a:sym typeface="Arial" charset="0"/>
        </a:defRPr>
      </a:lvl5pPr>
      <a:lvl6pPr marL="1589088" indent="-128588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000">
          <a:solidFill>
            <a:schemeClr val="tx1"/>
          </a:solidFill>
          <a:latin typeface="+mn-lt"/>
          <a:sym typeface="Arial" charset="0"/>
        </a:defRPr>
      </a:lvl6pPr>
      <a:lvl7pPr marL="2046288" indent="-128588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000">
          <a:solidFill>
            <a:schemeClr val="tx1"/>
          </a:solidFill>
          <a:latin typeface="+mn-lt"/>
          <a:sym typeface="Arial" charset="0"/>
        </a:defRPr>
      </a:lvl7pPr>
      <a:lvl8pPr marL="2503488" indent="-128588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000">
          <a:solidFill>
            <a:schemeClr val="tx1"/>
          </a:solidFill>
          <a:latin typeface="+mn-lt"/>
          <a:sym typeface="Arial" charset="0"/>
        </a:defRPr>
      </a:lvl8pPr>
      <a:lvl9pPr marL="2960688" indent="-128588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000">
          <a:solidFill>
            <a:schemeClr val="tx1"/>
          </a:solidFill>
          <a:latin typeface="+mn-lt"/>
          <a:sym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5930-0F3B-47BB-995F-0EF11B7183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4" y="0"/>
            <a:ext cx="16264904" cy="907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112" y="2411760"/>
            <a:ext cx="14761640" cy="582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/>
              <a:t>Рабочая группа </a:t>
            </a:r>
            <a:r>
              <a:rPr lang="ru-RU" sz="4000" b="1" dirty="0"/>
              <a:t>5</a:t>
            </a:r>
            <a:endParaRPr lang="ru-RU" sz="4000" b="1" dirty="0" smtClean="0"/>
          </a:p>
          <a:p>
            <a:pPr>
              <a:lnSpc>
                <a:spcPct val="130000"/>
              </a:lnSpc>
            </a:pPr>
            <a:r>
              <a:rPr lang="ru-RU" sz="3200" b="1" dirty="0" smtClean="0"/>
              <a:t>«Может </a:t>
            </a:r>
            <a:r>
              <a:rPr lang="ru-RU" sz="3200" b="1" dirty="0"/>
              <a:t>ли МФЦ стать инструментом повышения благосостояния россиян? Что нужно сделать, чтобы стимулировать частные инвестиции и защитить права гражданина как инвестора</a:t>
            </a:r>
            <a:r>
              <a:rPr lang="ru-RU" sz="3200" b="1" dirty="0" smtClean="0"/>
              <a:t>?»</a:t>
            </a:r>
          </a:p>
          <a:p>
            <a:pPr>
              <a:lnSpc>
                <a:spcPct val="150000"/>
              </a:lnSpc>
            </a:pPr>
            <a:endParaRPr lang="ru-RU" sz="3600" b="1" dirty="0" smtClean="0"/>
          </a:p>
          <a:p>
            <a:pPr>
              <a:lnSpc>
                <a:spcPct val="150000"/>
              </a:lnSpc>
            </a:pPr>
            <a:endParaRPr lang="ru-RU" sz="3600" b="1" dirty="0"/>
          </a:p>
          <a:p>
            <a:pPr>
              <a:lnSpc>
                <a:spcPct val="150000"/>
              </a:lnSpc>
            </a:pPr>
            <a:r>
              <a:rPr lang="ru-RU" sz="3200" b="1" dirty="0" smtClean="0"/>
              <a:t>Модератор:</a:t>
            </a:r>
          </a:p>
          <a:p>
            <a:r>
              <a:rPr lang="ru-RU" sz="3200" b="1" dirty="0" smtClean="0"/>
              <a:t>Алексей Тимофеев, </a:t>
            </a:r>
            <a:r>
              <a:rPr lang="ru-RU" sz="3200" b="1" dirty="0"/>
              <a:t>председатель </a:t>
            </a:r>
            <a:r>
              <a:rPr lang="ru-RU" sz="3200" b="1" dirty="0" smtClean="0"/>
              <a:t>правления НАУФОР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73232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1562" y="1331641"/>
            <a:ext cx="14557375" cy="18830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4000" dirty="0" smtClean="0"/>
              <a:t>Первоочередные проблемы, препятствующие формированию спроса населения на инструменты фондового рынка</a:t>
            </a:r>
          </a:p>
        </p:txBody>
      </p:sp>
      <p:sp>
        <p:nvSpPr>
          <p:cNvPr id="6148" name="Rectangle 5"/>
          <p:cNvSpPr>
            <a:spLocks/>
          </p:cNvSpPr>
          <p:nvPr/>
        </p:nvSpPr>
        <p:spPr bwMode="auto">
          <a:xfrm>
            <a:off x="999208" y="3653669"/>
            <a:ext cx="14617624" cy="495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14350" lvl="1" indent="-514350" defTabSz="6667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latin typeface="+mn-lt"/>
                <a:cs typeface="Times New Roman" pitchFamily="18" charset="0"/>
              </a:rPr>
              <a:t>Отсутствие механизмов </a:t>
            </a:r>
            <a:r>
              <a:rPr lang="ru-RU" sz="2800" dirty="0">
                <a:latin typeface="+mn-lt"/>
                <a:cs typeface="Times New Roman" pitchFamily="18" charset="0"/>
              </a:rPr>
              <a:t>защиты потребителей </a:t>
            </a:r>
            <a:r>
              <a:rPr lang="ru-RU" sz="2800" dirty="0" smtClean="0">
                <a:latin typeface="+mn-lt"/>
                <a:cs typeface="Times New Roman" pitchFamily="18" charset="0"/>
              </a:rPr>
              <a:t>небанковских финансовых услуг</a:t>
            </a:r>
          </a:p>
          <a:p>
            <a:pPr marL="514350" lvl="1" indent="-514350" defTabSz="6667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latin typeface="+mn-lt"/>
                <a:cs typeface="Times New Roman" pitchFamily="18" charset="0"/>
              </a:rPr>
              <a:t>Проблемы </a:t>
            </a:r>
            <a:r>
              <a:rPr lang="ru-RU" sz="2800" dirty="0">
                <a:latin typeface="+mn-lt"/>
                <a:cs typeface="Times New Roman" pitchFamily="18" charset="0"/>
              </a:rPr>
              <a:t>регулирования деятельности </a:t>
            </a:r>
            <a:r>
              <a:rPr lang="ru-RU" sz="2800" dirty="0" smtClean="0">
                <a:latin typeface="+mn-lt"/>
                <a:cs typeface="Times New Roman" pitchFamily="18" charset="0"/>
              </a:rPr>
              <a:t>институциональных инвесторов</a:t>
            </a:r>
          </a:p>
          <a:p>
            <a:pPr marL="514350" lvl="1" indent="-514350" defTabSz="6667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latin typeface="+mn-lt"/>
                <a:cs typeface="Times New Roman" pitchFamily="18" charset="0"/>
              </a:rPr>
              <a:t>Низкая финансовая грамотность, отсутствие </a:t>
            </a:r>
            <a:r>
              <a:rPr lang="ru-RU" sz="2800" dirty="0">
                <a:latin typeface="+mn-lt"/>
                <a:cs typeface="Times New Roman" pitchFamily="18" charset="0"/>
              </a:rPr>
              <a:t>навыков самостоятельного финансового планирования</a:t>
            </a:r>
            <a:endParaRPr lang="ru-RU" sz="2800" dirty="0" smtClean="0">
              <a:latin typeface="+mn-lt"/>
              <a:cs typeface="Times New Roman" pitchFamily="18" charset="0"/>
            </a:endParaRPr>
          </a:p>
          <a:p>
            <a:pPr marL="514350" lvl="1" indent="-514350" defTabSz="6667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latin typeface="+mn-lt"/>
                <a:cs typeface="Times New Roman" pitchFamily="18" charset="0"/>
              </a:rPr>
              <a:t>Ограниченный </a:t>
            </a:r>
            <a:r>
              <a:rPr lang="ru-RU" sz="2800" dirty="0">
                <a:latin typeface="+mn-lt"/>
                <a:cs typeface="Times New Roman" pitchFamily="18" charset="0"/>
              </a:rPr>
              <a:t>доступ населения в регионах к финансовым инструментам</a:t>
            </a:r>
          </a:p>
          <a:p>
            <a:pPr marL="514350" lvl="1" indent="-514350" defTabSz="6667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latin typeface="+mn-lt"/>
                <a:cs typeface="Times New Roman" pitchFamily="18" charset="0"/>
              </a:rPr>
              <a:t>Налоговая дискриминация небанковских финансовых операций </a:t>
            </a:r>
            <a:endParaRPr lang="ru-RU" sz="2800" dirty="0">
              <a:latin typeface="+mn-lt"/>
              <a:cs typeface="Times New Roman" pitchFamily="18" charset="0"/>
            </a:endParaRPr>
          </a:p>
          <a:p>
            <a:pPr marL="514350" lvl="1" indent="-514350" defTabSz="6667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800" dirty="0" smtClean="0">
                <a:latin typeface="+mn-lt"/>
                <a:cs typeface="Times New Roman" pitchFamily="18" charset="0"/>
              </a:rPr>
              <a:t>Отсутствие или ограничение инвестиционных инструментов для различных категорий потребителей</a:t>
            </a:r>
            <a:endParaRPr lang="ru-RU" sz="2800" dirty="0">
              <a:latin typeface="+mn-lt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5562263" y="7929563"/>
            <a:ext cx="423862" cy="419100"/>
          </a:xfrm>
        </p:spPr>
        <p:txBody>
          <a:bodyPr/>
          <a:lstStyle/>
          <a:p>
            <a:pPr>
              <a:defRPr/>
            </a:pPr>
            <a:fld id="{082193C9-F1CD-4D34-8849-8FD5C2C01ADA}" type="slidenum">
              <a:rPr lang="en-US" sz="32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2</a:t>
            </a:fld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22508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1562" y="1691679"/>
            <a:ext cx="14557375" cy="129614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4000" dirty="0" smtClean="0"/>
              <a:t>Ключевые решения</a:t>
            </a:r>
          </a:p>
        </p:txBody>
      </p:sp>
      <p:sp>
        <p:nvSpPr>
          <p:cNvPr id="6148" name="Rectangle 5"/>
          <p:cNvSpPr>
            <a:spLocks/>
          </p:cNvSpPr>
          <p:nvPr/>
        </p:nvSpPr>
        <p:spPr bwMode="auto">
          <a:xfrm>
            <a:off x="912762" y="3840438"/>
            <a:ext cx="1456005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14350" lvl="1" indent="-514350" defTabSz="66675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+mn-lt"/>
                <a:cs typeface="Times New Roman" pitchFamily="18" charset="0"/>
              </a:rPr>
              <a:t>Создание компенсационных фондов для НПФ и </a:t>
            </a:r>
            <a:r>
              <a:rPr lang="ru-RU" sz="2400" dirty="0" err="1" smtClean="0">
                <a:latin typeface="+mn-lt"/>
                <a:cs typeface="Times New Roman" pitchFamily="18" charset="0"/>
              </a:rPr>
              <a:t>профучастников</a:t>
            </a:r>
            <a:endParaRPr lang="ru-RU" sz="2400" dirty="0" smtClean="0">
              <a:latin typeface="+mn-lt"/>
              <a:cs typeface="Times New Roman" pitchFamily="18" charset="0"/>
            </a:endParaRPr>
          </a:p>
          <a:p>
            <a:pPr marL="514350" lvl="1" indent="-514350" defTabSz="66675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Переход 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на 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ALM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-модель 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в НПФ с отменой требования обеспечивать ежегодную сохранность и положительную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доходность</a:t>
            </a:r>
          </a:p>
          <a:p>
            <a:pPr marL="514350" lvl="1" indent="-514350" defTabSz="66675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Разрешение создавать НПФ 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в форме коммерческих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организаций</a:t>
            </a:r>
          </a:p>
          <a:p>
            <a:pPr marL="514350" lvl="1" indent="-514350" defTabSz="66675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Создание 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индустрии инвестиционных советников и повышение стандартов оказания услуг розничным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инвесторам</a:t>
            </a:r>
          </a:p>
          <a:p>
            <a:pPr marL="514350" lvl="1" indent="-514350" defTabSz="66675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Внедрение 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федеральной образовательной программы по основам инвестирования  </a:t>
            </a:r>
            <a:endParaRPr lang="ru-RU" sz="2400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514350" lvl="1" indent="-514350" defTabSz="66675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Установление 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вычета по НДФЛ в зависимости от срока владения ценными бумагами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со 100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%-ным освобождением от налога через 3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года, специального инвестиционного вычета, а также особого налогового режима 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для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индивидуальных 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инвестиционных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пенсионных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счетов</a:t>
            </a:r>
          </a:p>
          <a:p>
            <a:pPr marL="514350" lvl="1" indent="-514350" defTabSz="666750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Расширение 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круга инвестиционных инструментов для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НПФ </a:t>
            </a:r>
            <a:r>
              <a:rPr lang="ru-RU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и индивидуальных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инвесторов</a:t>
            </a:r>
            <a:endParaRPr lang="ru-RU" sz="24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5562263" y="7929563"/>
            <a:ext cx="423862" cy="419100"/>
          </a:xfrm>
        </p:spPr>
        <p:txBody>
          <a:bodyPr/>
          <a:lstStyle/>
          <a:p>
            <a:pPr>
              <a:defRPr/>
            </a:pPr>
            <a:fld id="{082193C9-F1CD-4D34-8849-8FD5C2C01ADA}" type="slidenum">
              <a:rPr lang="en-US" sz="3200" smtClean="0">
                <a:solidFill>
                  <a:schemeClr val="accent1">
                    <a:lumMod val="50000"/>
                  </a:schemeClr>
                </a:solidFill>
              </a:rPr>
              <a:pPr>
                <a:defRPr/>
              </a:pPr>
              <a:t>3</a:t>
            </a:fld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130286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2053787941"/>
              </p:ext>
            </p:extLst>
          </p:nvPr>
        </p:nvGraphicFramePr>
        <p:xfrm>
          <a:off x="8758070" y="5292080"/>
          <a:ext cx="606667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1176" y="1403648"/>
            <a:ext cx="15544824" cy="187220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3600" dirty="0" smtClean="0"/>
              <a:t>Проведенное рабочей группой с участием зала голосование показало, что 92% участников при условии реализации выработанных решений готовы инвестировать свои сбережения в российский фондовый рынок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5562263" y="7929563"/>
            <a:ext cx="423862" cy="419100"/>
          </a:xfrm>
        </p:spPr>
        <p:txBody>
          <a:bodyPr/>
          <a:lstStyle/>
          <a:p>
            <a:pPr>
              <a:defRPr/>
            </a:pPr>
            <a:fld id="{082193C9-F1CD-4D34-8849-8FD5C2C01ADA}" type="slidenum">
              <a:rPr lang="en-US" sz="320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pPr>
                <a:defRPr/>
              </a:pPr>
              <a:t>4</a:t>
            </a:fld>
            <a:endParaRPr lang="en-US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528706034"/>
              </p:ext>
            </p:extLst>
          </p:nvPr>
        </p:nvGraphicFramePr>
        <p:xfrm>
          <a:off x="1287240" y="4156501"/>
          <a:ext cx="6408712" cy="498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128000" y="3779912"/>
            <a:ext cx="7200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>
                <a:cs typeface="Times New Roman" pitchFamily="18" charset="0"/>
              </a:rPr>
              <a:t>После реализации выработанных </a:t>
            </a:r>
            <a:r>
              <a:rPr lang="ru-RU" sz="3600" dirty="0" smtClean="0">
                <a:cs typeface="Times New Roman" pitchFamily="18" charset="0"/>
              </a:rPr>
              <a:t>решений</a:t>
            </a:r>
            <a:endParaRPr lang="ru-RU" sz="3600" dirty="0"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5152" y="3779912"/>
            <a:ext cx="7200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 smtClean="0">
                <a:cs typeface="Times New Roman" pitchFamily="18" charset="0"/>
              </a:rPr>
              <a:t>Инвесторы в настоящее время</a:t>
            </a:r>
            <a:endParaRPr lang="ru-RU" sz="3600" dirty="0"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938526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OTETYPE" val="5"/>
  <p:tag name="TITLE" val="1."/>
  <p:tag name="NUMBER" val="4"/>
  <p:tag name="PERMITTED" val="1"/>
  <p:tag name="LEDSHOW" val="0"/>
  <p:tag name="SCORECALC" val="3"/>
  <p:tag name="SCORE" val="10"/>
  <p:tag name="CORRECT1" val="1"/>
  <p:tag name="TEXT1" val=""/>
  <p:tag name="CORRECT2" val="1"/>
  <p:tag name="TEXT2" val=""/>
  <p:tag name="CORRECT3" val="1"/>
  <p:tag name="TEXT3" val=""/>
  <p:tag name="CORRECT4" val="1"/>
  <p:tag name="TEXT4" val=""/>
  <p:tag name="CORRECT5" val="0"/>
  <p:tag name="TEXT5" val=""/>
  <p:tag name="CORRECT6" val="0"/>
  <p:tag name="TEXT6" val=""/>
  <p:tag name="CORRECT7" val="0"/>
  <p:tag name="TEXT7" val=""/>
  <p:tag name="CORRECT8" val="0"/>
  <p:tag name="TEXT8" val=""/>
  <p:tag name="CORRECT9" val="0"/>
  <p:tag name="TEXT9" val=""/>
  <p:tag name="CORRECT10" val="0"/>
  <p:tag name="TEXT10" val=""/>
  <p:tag name="OPTIONVOTED1" val="2"/>
  <p:tag name="OPTIONVOTED2" val="1"/>
  <p:tag name="OPTIONVOTED3" val="1"/>
  <p:tag name="OPTIONVOTED4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OTETYPE" val="5"/>
  <p:tag name="TITLE" val="1."/>
  <p:tag name="NUMBER" val="4"/>
  <p:tag name="PERMITTED" val="1"/>
  <p:tag name="LEDSHOW" val="0"/>
  <p:tag name="SCORECALC" val="3"/>
  <p:tag name="SCORE" val="10"/>
  <p:tag name="CORRECT1" val="1"/>
  <p:tag name="TEXT1" val=""/>
  <p:tag name="CORRECT2" val="1"/>
  <p:tag name="TEXT2" val=""/>
  <p:tag name="CORRECT3" val="1"/>
  <p:tag name="TEXT3" val=""/>
  <p:tag name="CORRECT4" val="1"/>
  <p:tag name="TEXT4" val=""/>
  <p:tag name="CORRECT5" val="0"/>
  <p:tag name="TEXT5" val=""/>
  <p:tag name="CORRECT6" val="0"/>
  <p:tag name="TEXT6" val=""/>
  <p:tag name="CORRECT7" val="0"/>
  <p:tag name="TEXT7" val=""/>
  <p:tag name="CORRECT8" val="0"/>
  <p:tag name="TEXT8" val=""/>
  <p:tag name="CORRECT9" val="0"/>
  <p:tag name="TEXT9" val=""/>
  <p:tag name="CORRECT10" val="0"/>
  <p:tag name="TEXT10" val=""/>
  <p:tag name="OPTIONVOTED1" val="2"/>
  <p:tag name="OPTIONVOTED2" val="1"/>
  <p:tag name="OPTIONVOTED3" val="1"/>
  <p:tag name="OPTIONVOTED4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OTETYPE" val="5"/>
  <p:tag name="TITLE" val="1."/>
  <p:tag name="NUMBER" val="4"/>
  <p:tag name="PERMITTED" val="1"/>
  <p:tag name="LEDSHOW" val="0"/>
  <p:tag name="SCORECALC" val="3"/>
  <p:tag name="SCORE" val="10"/>
  <p:tag name="CORRECT1" val="1"/>
  <p:tag name="TEXT1" val=""/>
  <p:tag name="CORRECT2" val="1"/>
  <p:tag name="TEXT2" val=""/>
  <p:tag name="CORRECT3" val="1"/>
  <p:tag name="TEXT3" val=""/>
  <p:tag name="CORRECT4" val="1"/>
  <p:tag name="TEXT4" val=""/>
  <p:tag name="CORRECT5" val="0"/>
  <p:tag name="TEXT5" val=""/>
  <p:tag name="CORRECT6" val="0"/>
  <p:tag name="TEXT6" val=""/>
  <p:tag name="CORRECT7" val="0"/>
  <p:tag name="TEXT7" val=""/>
  <p:tag name="CORRECT8" val="0"/>
  <p:tag name="TEXT8" val=""/>
  <p:tag name="CORRECT9" val="0"/>
  <p:tag name="TEXT9" val=""/>
  <p:tag name="CORRECT10" val="0"/>
  <p:tag name="TEXT10" val=""/>
  <p:tag name="OPTIONVOTED1" val="2"/>
  <p:tag name="OPTIONVOTED2" val="1"/>
  <p:tag name="OPTIONVOTED3" val="1"/>
  <p:tag name="OPTIONVOTED4" val="6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Pages>0</Pages>
  <Words>228</Words>
  <Characters>0</Characters>
  <Application>Microsoft Office PowerPoint</Application>
  <PresentationFormat>Произвольный</PresentationFormat>
  <Lines>0</Lines>
  <Paragraphs>32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Оформление по умолчанию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Горенбург</cp:lastModifiedBy>
  <cp:revision>50</cp:revision>
  <cp:lastPrinted>2012-03-17T09:15:01Z</cp:lastPrinted>
  <dcterms:modified xsi:type="dcterms:W3CDTF">2012-03-21T07:35:06Z</dcterms:modified>
</cp:coreProperties>
</file>